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2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50F2-15D0-4AD7-950D-0AF6AE95E56E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18EE-4365-4018-BAAA-A4F6FA7DD0FE}" type="slidenum">
              <a:rPr lang="en-GB" smtClean="0"/>
              <a:t>‹#›</a:t>
            </a:fld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5484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50F2-15D0-4AD7-950D-0AF6AE95E56E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18EE-4365-4018-BAAA-A4F6FA7D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55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50F2-15D0-4AD7-950D-0AF6AE95E56E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18EE-4365-4018-BAAA-A4F6FA7D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777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50F2-15D0-4AD7-950D-0AF6AE95E56E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18EE-4365-4018-BAAA-A4F6FA7DD0FE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8891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50F2-15D0-4AD7-950D-0AF6AE95E56E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18EE-4365-4018-BAAA-A4F6FA7D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875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50F2-15D0-4AD7-950D-0AF6AE95E56E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18EE-4365-4018-BAAA-A4F6FA7DD0FE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22981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50F2-15D0-4AD7-950D-0AF6AE95E56E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18EE-4365-4018-BAAA-A4F6FA7D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6473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50F2-15D0-4AD7-950D-0AF6AE95E56E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18EE-4365-4018-BAAA-A4F6FA7D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2676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50F2-15D0-4AD7-950D-0AF6AE95E56E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18EE-4365-4018-BAAA-A4F6FA7D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905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50F2-15D0-4AD7-950D-0AF6AE95E56E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18EE-4365-4018-BAAA-A4F6FA7D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808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50F2-15D0-4AD7-950D-0AF6AE95E56E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18EE-4365-4018-BAAA-A4F6FA7D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05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50F2-15D0-4AD7-950D-0AF6AE95E56E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18EE-4365-4018-BAAA-A4F6FA7D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075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50F2-15D0-4AD7-950D-0AF6AE95E56E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18EE-4365-4018-BAAA-A4F6FA7D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52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50F2-15D0-4AD7-950D-0AF6AE95E56E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18EE-4365-4018-BAAA-A4F6FA7D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336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50F2-15D0-4AD7-950D-0AF6AE95E56E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18EE-4365-4018-BAAA-A4F6FA7D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078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50F2-15D0-4AD7-950D-0AF6AE95E56E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18EE-4365-4018-BAAA-A4F6FA7D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910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50F2-15D0-4AD7-950D-0AF6AE95E56E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18EE-4365-4018-BAAA-A4F6FA7D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006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F7850F2-15D0-4AD7-950D-0AF6AE95E56E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9EC18EE-4365-4018-BAAA-A4F6FA7DD0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0098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F4C03-A9A4-456F-8EDA-30AB0FE66A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1843" y="2247562"/>
            <a:ext cx="7909530" cy="3020353"/>
          </a:xfrm>
        </p:spPr>
        <p:txBody>
          <a:bodyPr>
            <a:normAutofit fontScale="90000"/>
          </a:bodyPr>
          <a:lstStyle/>
          <a:p>
            <a:r>
              <a:rPr lang="en-GB" dirty="0"/>
              <a:t>Development of novel cladding materials to improve fire safety and energy performance in  non-domestic buildings.</a:t>
            </a:r>
          </a:p>
        </p:txBody>
      </p:sp>
    </p:spTree>
    <p:extLst>
      <p:ext uri="{BB962C8B-B14F-4D97-AF65-F5344CB8AC3E}">
        <p14:creationId xmlns:p14="http://schemas.microsoft.com/office/powerpoint/2010/main" val="2438702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3699CBF-C15A-4E6E-868A-0C608549365B}"/>
              </a:ext>
            </a:extLst>
          </p:cNvPr>
          <p:cNvSpPr txBox="1">
            <a:spLocks/>
          </p:cNvSpPr>
          <p:nvPr/>
        </p:nvSpPr>
        <p:spPr>
          <a:xfrm>
            <a:off x="3006626" y="1176341"/>
            <a:ext cx="1565375" cy="660552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2500" cap="none" dirty="0"/>
              <a:t>cladding</a:t>
            </a:r>
            <a:endParaRPr lang="en-GB" cap="none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1239853-4DE6-4592-9308-9C3528A3E34A}"/>
              </a:ext>
            </a:extLst>
          </p:cNvPr>
          <p:cNvSpPr txBox="1">
            <a:spLocks/>
          </p:cNvSpPr>
          <p:nvPr/>
        </p:nvSpPr>
        <p:spPr>
          <a:xfrm>
            <a:off x="7160160" y="4563399"/>
            <a:ext cx="2126857" cy="95456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2500" cap="none" dirty="0"/>
              <a:t>non-domestic buildings</a:t>
            </a:r>
            <a:endParaRPr lang="en-GB" cap="none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E3121AE-0E23-450F-82E5-AB9FA2FC3166}"/>
              </a:ext>
            </a:extLst>
          </p:cNvPr>
          <p:cNvSpPr txBox="1">
            <a:spLocks/>
          </p:cNvSpPr>
          <p:nvPr/>
        </p:nvSpPr>
        <p:spPr>
          <a:xfrm>
            <a:off x="7885449" y="759227"/>
            <a:ext cx="2450103" cy="95456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2500" cap="none" dirty="0"/>
              <a:t>energy performance</a:t>
            </a:r>
            <a:endParaRPr lang="en-GB" cap="none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5BC11BD-EF2A-4B1F-B7DD-13EAC6E1BA76}"/>
              </a:ext>
            </a:extLst>
          </p:cNvPr>
          <p:cNvSpPr txBox="1">
            <a:spLocks/>
          </p:cNvSpPr>
          <p:nvPr/>
        </p:nvSpPr>
        <p:spPr>
          <a:xfrm>
            <a:off x="781780" y="4715097"/>
            <a:ext cx="1960253" cy="7726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2500" cap="none" dirty="0"/>
              <a:t>“fire safety”</a:t>
            </a:r>
            <a:endParaRPr lang="en-GB" cap="none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1F12164-3DEB-4DAC-835D-99B65EFBC152}"/>
              </a:ext>
            </a:extLst>
          </p:cNvPr>
          <p:cNvCxnSpPr>
            <a:cxnSpLocks/>
          </p:cNvCxnSpPr>
          <p:nvPr/>
        </p:nvCxnSpPr>
        <p:spPr>
          <a:xfrm flipH="1">
            <a:off x="2495550" y="3524250"/>
            <a:ext cx="1152526" cy="1359515"/>
          </a:xfrm>
          <a:prstGeom prst="line">
            <a:avLst/>
          </a:prstGeom>
          <a:ln w="25400">
            <a:solidFill>
              <a:schemeClr val="accent2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A79D39D-9BCE-4649-8EFE-7FEB81D6B72E}"/>
              </a:ext>
            </a:extLst>
          </p:cNvPr>
          <p:cNvCxnSpPr>
            <a:cxnSpLocks/>
          </p:cNvCxnSpPr>
          <p:nvPr/>
        </p:nvCxnSpPr>
        <p:spPr>
          <a:xfrm>
            <a:off x="4572001" y="1713788"/>
            <a:ext cx="1895474" cy="822068"/>
          </a:xfrm>
          <a:prstGeom prst="line">
            <a:avLst/>
          </a:prstGeom>
          <a:ln w="25400">
            <a:solidFill>
              <a:schemeClr val="accent2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7936EE3-88D8-4ECA-A2FC-5E8D280BBA71}"/>
              </a:ext>
            </a:extLst>
          </p:cNvPr>
          <p:cNvCxnSpPr>
            <a:cxnSpLocks/>
          </p:cNvCxnSpPr>
          <p:nvPr/>
        </p:nvCxnSpPr>
        <p:spPr>
          <a:xfrm flipH="1">
            <a:off x="8609111" y="1713788"/>
            <a:ext cx="284599" cy="1342544"/>
          </a:xfrm>
          <a:prstGeom prst="line">
            <a:avLst/>
          </a:prstGeom>
          <a:ln w="25400">
            <a:solidFill>
              <a:schemeClr val="accent2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94FD82A-F037-4E5E-AA14-EA23FE622A1D}"/>
              </a:ext>
            </a:extLst>
          </p:cNvPr>
          <p:cNvCxnSpPr>
            <a:cxnSpLocks/>
          </p:cNvCxnSpPr>
          <p:nvPr/>
        </p:nvCxnSpPr>
        <p:spPr>
          <a:xfrm>
            <a:off x="5671354" y="4052310"/>
            <a:ext cx="1777196" cy="472065"/>
          </a:xfrm>
          <a:prstGeom prst="line">
            <a:avLst/>
          </a:prstGeom>
          <a:ln w="25400">
            <a:solidFill>
              <a:schemeClr val="accent2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itle 1">
            <a:extLst>
              <a:ext uri="{FF2B5EF4-FFF2-40B4-BE49-F238E27FC236}">
                <a16:creationId xmlns:a16="http://schemas.microsoft.com/office/drawing/2014/main" id="{9F65C252-D982-4116-95BD-16500BE068FB}"/>
              </a:ext>
            </a:extLst>
          </p:cNvPr>
          <p:cNvSpPr txBox="1">
            <a:spLocks/>
          </p:cNvSpPr>
          <p:nvPr/>
        </p:nvSpPr>
        <p:spPr>
          <a:xfrm>
            <a:off x="1355850" y="2545243"/>
            <a:ext cx="913952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cap="none"/>
              <a:t>Development of novel cladding materials to improve fire safety and energy performance in  non-domestic buildings.</a:t>
            </a:r>
            <a:endParaRPr lang="en-GB" cap="none" dirty="0"/>
          </a:p>
        </p:txBody>
      </p:sp>
    </p:spTree>
    <p:extLst>
      <p:ext uri="{BB962C8B-B14F-4D97-AF65-F5344CB8AC3E}">
        <p14:creationId xmlns:p14="http://schemas.microsoft.com/office/powerpoint/2010/main" val="694772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07006-A09B-40EC-A17E-6D66824F0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5850" y="2545243"/>
            <a:ext cx="9139520" cy="1507067"/>
          </a:xfrm>
        </p:spPr>
        <p:txBody>
          <a:bodyPr>
            <a:normAutofit fontScale="90000"/>
          </a:bodyPr>
          <a:lstStyle/>
          <a:p>
            <a:r>
              <a:rPr lang="en-GB" cap="none" dirty="0"/>
              <a:t>Development of novel cladding materials to improve fire safety and energy performance in  non-domestic buildings.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3699CBF-C15A-4E6E-868A-0C608549365B}"/>
              </a:ext>
            </a:extLst>
          </p:cNvPr>
          <p:cNvSpPr txBox="1">
            <a:spLocks/>
          </p:cNvSpPr>
          <p:nvPr/>
        </p:nvSpPr>
        <p:spPr>
          <a:xfrm>
            <a:off x="3006626" y="1176341"/>
            <a:ext cx="1565375" cy="660552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2500" cap="none" dirty="0"/>
              <a:t>cladding</a:t>
            </a:r>
            <a:endParaRPr lang="en-GB" cap="none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1239853-4DE6-4592-9308-9C3528A3E34A}"/>
              </a:ext>
            </a:extLst>
          </p:cNvPr>
          <p:cNvSpPr txBox="1">
            <a:spLocks/>
          </p:cNvSpPr>
          <p:nvPr/>
        </p:nvSpPr>
        <p:spPr>
          <a:xfrm>
            <a:off x="7160160" y="4563399"/>
            <a:ext cx="2126857" cy="95456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2500" cap="none" dirty="0"/>
              <a:t>non-domestic buildings</a:t>
            </a:r>
            <a:endParaRPr lang="en-GB" cap="none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E3121AE-0E23-450F-82E5-AB9FA2FC3166}"/>
              </a:ext>
            </a:extLst>
          </p:cNvPr>
          <p:cNvSpPr txBox="1">
            <a:spLocks/>
          </p:cNvSpPr>
          <p:nvPr/>
        </p:nvSpPr>
        <p:spPr>
          <a:xfrm>
            <a:off x="7885449" y="759227"/>
            <a:ext cx="2450103" cy="95456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2500" cap="none" dirty="0"/>
              <a:t>energy performance</a:t>
            </a:r>
            <a:endParaRPr lang="en-GB" cap="none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5BC11BD-EF2A-4B1F-B7DD-13EAC6E1BA76}"/>
              </a:ext>
            </a:extLst>
          </p:cNvPr>
          <p:cNvSpPr txBox="1">
            <a:spLocks/>
          </p:cNvSpPr>
          <p:nvPr/>
        </p:nvSpPr>
        <p:spPr>
          <a:xfrm>
            <a:off x="781780" y="4715097"/>
            <a:ext cx="1960253" cy="7726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2500" cap="none" dirty="0"/>
              <a:t>“fire safety”</a:t>
            </a:r>
            <a:endParaRPr lang="en-GB" cap="none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1F12164-3DEB-4DAC-835D-99B65EFBC152}"/>
              </a:ext>
            </a:extLst>
          </p:cNvPr>
          <p:cNvCxnSpPr>
            <a:cxnSpLocks/>
          </p:cNvCxnSpPr>
          <p:nvPr/>
        </p:nvCxnSpPr>
        <p:spPr>
          <a:xfrm flipH="1">
            <a:off x="2495550" y="3524250"/>
            <a:ext cx="1152526" cy="1359515"/>
          </a:xfrm>
          <a:prstGeom prst="line">
            <a:avLst/>
          </a:prstGeom>
          <a:ln w="25400">
            <a:solidFill>
              <a:schemeClr val="accent2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A79D39D-9BCE-4649-8EFE-7FEB81D6B72E}"/>
              </a:ext>
            </a:extLst>
          </p:cNvPr>
          <p:cNvCxnSpPr>
            <a:cxnSpLocks/>
          </p:cNvCxnSpPr>
          <p:nvPr/>
        </p:nvCxnSpPr>
        <p:spPr>
          <a:xfrm>
            <a:off x="4572001" y="1713788"/>
            <a:ext cx="1895474" cy="822068"/>
          </a:xfrm>
          <a:prstGeom prst="line">
            <a:avLst/>
          </a:prstGeom>
          <a:ln w="25400">
            <a:solidFill>
              <a:schemeClr val="accent2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7936EE3-88D8-4ECA-A2FC-5E8D280BBA71}"/>
              </a:ext>
            </a:extLst>
          </p:cNvPr>
          <p:cNvCxnSpPr>
            <a:cxnSpLocks/>
          </p:cNvCxnSpPr>
          <p:nvPr/>
        </p:nvCxnSpPr>
        <p:spPr>
          <a:xfrm flipH="1">
            <a:off x="8609111" y="1713788"/>
            <a:ext cx="284599" cy="1342544"/>
          </a:xfrm>
          <a:prstGeom prst="line">
            <a:avLst/>
          </a:prstGeom>
          <a:ln w="25400">
            <a:solidFill>
              <a:schemeClr val="accent2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94FD82A-F037-4E5E-AA14-EA23FE622A1D}"/>
              </a:ext>
            </a:extLst>
          </p:cNvPr>
          <p:cNvCxnSpPr>
            <a:cxnSpLocks/>
          </p:cNvCxnSpPr>
          <p:nvPr/>
        </p:nvCxnSpPr>
        <p:spPr>
          <a:xfrm>
            <a:off x="5671354" y="4052310"/>
            <a:ext cx="1777196" cy="472065"/>
          </a:xfrm>
          <a:prstGeom prst="line">
            <a:avLst/>
          </a:prstGeom>
          <a:ln w="25400">
            <a:solidFill>
              <a:schemeClr val="accent2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>
            <a:extLst>
              <a:ext uri="{FF2B5EF4-FFF2-40B4-BE49-F238E27FC236}">
                <a16:creationId xmlns:a16="http://schemas.microsoft.com/office/drawing/2014/main" id="{028A574F-C5CF-4ABD-9BD0-07D82ECBDD08}"/>
              </a:ext>
            </a:extLst>
          </p:cNvPr>
          <p:cNvSpPr txBox="1">
            <a:spLocks/>
          </p:cNvSpPr>
          <p:nvPr/>
        </p:nvSpPr>
        <p:spPr>
          <a:xfrm>
            <a:off x="8751409" y="5712451"/>
            <a:ext cx="2792891" cy="7726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800" cap="none" dirty="0"/>
              <a:t>non-residential</a:t>
            </a:r>
            <a:endParaRPr lang="en-GB" sz="2800" cap="none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4990A5CD-8B97-491F-B3AD-F3ECE07CBC17}"/>
              </a:ext>
            </a:extLst>
          </p:cNvPr>
          <p:cNvSpPr txBox="1">
            <a:spLocks/>
          </p:cNvSpPr>
          <p:nvPr/>
        </p:nvSpPr>
        <p:spPr>
          <a:xfrm>
            <a:off x="8893710" y="6056194"/>
            <a:ext cx="2792891" cy="7726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800" cap="none" dirty="0"/>
              <a:t>“non residential”</a:t>
            </a:r>
            <a:endParaRPr lang="en-GB" sz="2800" cap="none" dirty="0"/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7B90CBD8-9CA3-434E-B67F-9BD72709706E}"/>
              </a:ext>
            </a:extLst>
          </p:cNvPr>
          <p:cNvSpPr txBox="1">
            <a:spLocks/>
          </p:cNvSpPr>
          <p:nvPr/>
        </p:nvSpPr>
        <p:spPr>
          <a:xfrm>
            <a:off x="6342694" y="5681585"/>
            <a:ext cx="2450103" cy="95456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800" cap="none" dirty="0"/>
              <a:t>commercial </a:t>
            </a:r>
          </a:p>
          <a:p>
            <a:r>
              <a:rPr lang="en-GB" sz="1800" cap="none" dirty="0"/>
              <a:t>institutional</a:t>
            </a:r>
            <a:endParaRPr lang="en-GB" sz="2400" cap="none" dirty="0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A645D52-7F46-4882-9293-E38D07774532}"/>
              </a:ext>
            </a:extLst>
          </p:cNvPr>
          <p:cNvCxnSpPr>
            <a:cxnSpLocks/>
          </p:cNvCxnSpPr>
          <p:nvPr/>
        </p:nvCxnSpPr>
        <p:spPr>
          <a:xfrm>
            <a:off x="8609108" y="5461830"/>
            <a:ext cx="576996" cy="472065"/>
          </a:xfrm>
          <a:prstGeom prst="line">
            <a:avLst/>
          </a:prstGeom>
          <a:ln w="25400">
            <a:solidFill>
              <a:schemeClr val="accent2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B281EB1-511E-4100-95C4-44DFB63152EB}"/>
              </a:ext>
            </a:extLst>
          </p:cNvPr>
          <p:cNvCxnSpPr>
            <a:cxnSpLocks/>
          </p:cNvCxnSpPr>
          <p:nvPr/>
        </p:nvCxnSpPr>
        <p:spPr>
          <a:xfrm flipV="1">
            <a:off x="8512959" y="4435061"/>
            <a:ext cx="1104413" cy="360231"/>
          </a:xfrm>
          <a:prstGeom prst="line">
            <a:avLst/>
          </a:prstGeom>
          <a:ln w="25400">
            <a:solidFill>
              <a:schemeClr val="accent2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itle 1">
            <a:extLst>
              <a:ext uri="{FF2B5EF4-FFF2-40B4-BE49-F238E27FC236}">
                <a16:creationId xmlns:a16="http://schemas.microsoft.com/office/drawing/2014/main" id="{F94967E7-ED98-4756-BD84-8AF5B278275B}"/>
              </a:ext>
            </a:extLst>
          </p:cNvPr>
          <p:cNvSpPr txBox="1">
            <a:spLocks/>
          </p:cNvSpPr>
          <p:nvPr/>
        </p:nvSpPr>
        <p:spPr>
          <a:xfrm>
            <a:off x="9204284" y="3972889"/>
            <a:ext cx="2126858" cy="63090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800" cap="none" dirty="0"/>
              <a:t>built environment</a:t>
            </a:r>
            <a:endParaRPr lang="en-GB" sz="2400" cap="none" dirty="0"/>
          </a:p>
        </p:txBody>
      </p:sp>
      <p:sp>
        <p:nvSpPr>
          <p:cNvPr id="46" name="Title 1">
            <a:extLst>
              <a:ext uri="{FF2B5EF4-FFF2-40B4-BE49-F238E27FC236}">
                <a16:creationId xmlns:a16="http://schemas.microsoft.com/office/drawing/2014/main" id="{001A5770-055F-446D-AC21-35DBA2908DBD}"/>
              </a:ext>
            </a:extLst>
          </p:cNvPr>
          <p:cNvSpPr txBox="1">
            <a:spLocks/>
          </p:cNvSpPr>
          <p:nvPr/>
        </p:nvSpPr>
        <p:spPr>
          <a:xfrm>
            <a:off x="9753600" y="4839127"/>
            <a:ext cx="2126858" cy="63090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800" cap="none" dirty="0"/>
              <a:t>construction industry</a:t>
            </a:r>
          </a:p>
          <a:p>
            <a:r>
              <a:rPr lang="en-GB" sz="1800" cap="none" dirty="0"/>
              <a:t>building industry</a:t>
            </a:r>
            <a:endParaRPr lang="en-GB" sz="2400" cap="none" dirty="0"/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9DC4E100-BA90-41AB-8F82-A86DDDABCC13}"/>
              </a:ext>
            </a:extLst>
          </p:cNvPr>
          <p:cNvCxnSpPr>
            <a:cxnSpLocks/>
            <a:endCxn id="46" idx="1"/>
          </p:cNvCxnSpPr>
          <p:nvPr/>
        </p:nvCxnSpPr>
        <p:spPr>
          <a:xfrm>
            <a:off x="8780442" y="5095553"/>
            <a:ext cx="973158" cy="59027"/>
          </a:xfrm>
          <a:prstGeom prst="line">
            <a:avLst/>
          </a:prstGeom>
          <a:ln w="25400">
            <a:solidFill>
              <a:schemeClr val="accent2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5E29466D-C05D-4C12-9372-B09F6D43316B}"/>
              </a:ext>
            </a:extLst>
          </p:cNvPr>
          <p:cNvCxnSpPr>
            <a:cxnSpLocks/>
          </p:cNvCxnSpPr>
          <p:nvPr/>
        </p:nvCxnSpPr>
        <p:spPr>
          <a:xfrm flipH="1">
            <a:off x="7097126" y="5524652"/>
            <a:ext cx="351424" cy="396087"/>
          </a:xfrm>
          <a:prstGeom prst="line">
            <a:avLst/>
          </a:prstGeom>
          <a:ln w="25400">
            <a:solidFill>
              <a:schemeClr val="accent2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2927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07006-A09B-40EC-A17E-6D66824F0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5850" y="2545243"/>
            <a:ext cx="9139520" cy="1507067"/>
          </a:xfrm>
        </p:spPr>
        <p:txBody>
          <a:bodyPr>
            <a:normAutofit fontScale="90000"/>
          </a:bodyPr>
          <a:lstStyle/>
          <a:p>
            <a:r>
              <a:rPr lang="en-GB" cap="none" dirty="0"/>
              <a:t>Development of novel cladding materials to improve fire safety and energy performance in  non-domestic buildings.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3699CBF-C15A-4E6E-868A-0C608549365B}"/>
              </a:ext>
            </a:extLst>
          </p:cNvPr>
          <p:cNvSpPr txBox="1">
            <a:spLocks/>
          </p:cNvSpPr>
          <p:nvPr/>
        </p:nvSpPr>
        <p:spPr>
          <a:xfrm>
            <a:off x="3006626" y="1176341"/>
            <a:ext cx="1565375" cy="660552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2500" cap="none" dirty="0"/>
              <a:t>cladding</a:t>
            </a:r>
            <a:endParaRPr lang="en-GB" cap="none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1239853-4DE6-4592-9308-9C3528A3E34A}"/>
              </a:ext>
            </a:extLst>
          </p:cNvPr>
          <p:cNvSpPr txBox="1">
            <a:spLocks/>
          </p:cNvSpPr>
          <p:nvPr/>
        </p:nvSpPr>
        <p:spPr>
          <a:xfrm>
            <a:off x="7160160" y="4563399"/>
            <a:ext cx="2126857" cy="95456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2500" cap="none" dirty="0"/>
              <a:t>non-domestic buildings</a:t>
            </a:r>
            <a:endParaRPr lang="en-GB" cap="none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E3121AE-0E23-450F-82E5-AB9FA2FC3166}"/>
              </a:ext>
            </a:extLst>
          </p:cNvPr>
          <p:cNvSpPr txBox="1">
            <a:spLocks/>
          </p:cNvSpPr>
          <p:nvPr/>
        </p:nvSpPr>
        <p:spPr>
          <a:xfrm>
            <a:off x="7885449" y="759227"/>
            <a:ext cx="2450103" cy="95456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2500" cap="none" dirty="0"/>
              <a:t>energy performance</a:t>
            </a:r>
            <a:endParaRPr lang="en-GB" cap="none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5BC11BD-EF2A-4B1F-B7DD-13EAC6E1BA76}"/>
              </a:ext>
            </a:extLst>
          </p:cNvPr>
          <p:cNvSpPr txBox="1">
            <a:spLocks/>
          </p:cNvSpPr>
          <p:nvPr/>
        </p:nvSpPr>
        <p:spPr>
          <a:xfrm>
            <a:off x="781780" y="4715097"/>
            <a:ext cx="1960253" cy="7726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2500" cap="none" dirty="0"/>
              <a:t>“fire safety”</a:t>
            </a:r>
            <a:endParaRPr lang="en-GB" cap="none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1F12164-3DEB-4DAC-835D-99B65EFBC152}"/>
              </a:ext>
            </a:extLst>
          </p:cNvPr>
          <p:cNvCxnSpPr>
            <a:cxnSpLocks/>
          </p:cNvCxnSpPr>
          <p:nvPr/>
        </p:nvCxnSpPr>
        <p:spPr>
          <a:xfrm flipH="1">
            <a:off x="2495550" y="3524250"/>
            <a:ext cx="1152526" cy="1359515"/>
          </a:xfrm>
          <a:prstGeom prst="line">
            <a:avLst/>
          </a:prstGeom>
          <a:ln w="25400">
            <a:solidFill>
              <a:schemeClr val="accent2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A79D39D-9BCE-4649-8EFE-7FEB81D6B72E}"/>
              </a:ext>
            </a:extLst>
          </p:cNvPr>
          <p:cNvCxnSpPr>
            <a:cxnSpLocks/>
          </p:cNvCxnSpPr>
          <p:nvPr/>
        </p:nvCxnSpPr>
        <p:spPr>
          <a:xfrm>
            <a:off x="4572001" y="1713788"/>
            <a:ext cx="1895474" cy="822068"/>
          </a:xfrm>
          <a:prstGeom prst="line">
            <a:avLst/>
          </a:prstGeom>
          <a:ln w="25400">
            <a:solidFill>
              <a:schemeClr val="accent2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7936EE3-88D8-4ECA-A2FC-5E8D280BBA71}"/>
              </a:ext>
            </a:extLst>
          </p:cNvPr>
          <p:cNvCxnSpPr>
            <a:cxnSpLocks/>
          </p:cNvCxnSpPr>
          <p:nvPr/>
        </p:nvCxnSpPr>
        <p:spPr>
          <a:xfrm flipH="1">
            <a:off x="8609111" y="1713788"/>
            <a:ext cx="284599" cy="1342544"/>
          </a:xfrm>
          <a:prstGeom prst="line">
            <a:avLst/>
          </a:prstGeom>
          <a:ln w="25400">
            <a:solidFill>
              <a:schemeClr val="accent2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94FD82A-F037-4E5E-AA14-EA23FE622A1D}"/>
              </a:ext>
            </a:extLst>
          </p:cNvPr>
          <p:cNvCxnSpPr>
            <a:cxnSpLocks/>
          </p:cNvCxnSpPr>
          <p:nvPr/>
        </p:nvCxnSpPr>
        <p:spPr>
          <a:xfrm>
            <a:off x="5671354" y="4052310"/>
            <a:ext cx="1777196" cy="472065"/>
          </a:xfrm>
          <a:prstGeom prst="line">
            <a:avLst/>
          </a:prstGeom>
          <a:ln w="25400">
            <a:solidFill>
              <a:schemeClr val="accent2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1">
            <a:extLst>
              <a:ext uri="{FF2B5EF4-FFF2-40B4-BE49-F238E27FC236}">
                <a16:creationId xmlns:a16="http://schemas.microsoft.com/office/drawing/2014/main" id="{357A4661-A7B6-4C66-9541-CD6D137506EC}"/>
              </a:ext>
            </a:extLst>
          </p:cNvPr>
          <p:cNvSpPr txBox="1">
            <a:spLocks/>
          </p:cNvSpPr>
          <p:nvPr/>
        </p:nvSpPr>
        <p:spPr>
          <a:xfrm>
            <a:off x="1244965" y="5659987"/>
            <a:ext cx="2650760" cy="632568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800" cap="none" dirty="0"/>
              <a:t>electrical safety</a:t>
            </a:r>
            <a:endParaRPr lang="en-GB" sz="2400" cap="none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028A574F-C5CF-4ABD-9BD0-07D82ECBDD08}"/>
              </a:ext>
            </a:extLst>
          </p:cNvPr>
          <p:cNvSpPr txBox="1">
            <a:spLocks/>
          </p:cNvSpPr>
          <p:nvPr/>
        </p:nvSpPr>
        <p:spPr>
          <a:xfrm>
            <a:off x="8751409" y="5712451"/>
            <a:ext cx="2792891" cy="7726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800" cap="none" dirty="0"/>
              <a:t>non-residential</a:t>
            </a:r>
            <a:endParaRPr lang="en-GB" sz="2800" cap="none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4990A5CD-8B97-491F-B3AD-F3ECE07CBC17}"/>
              </a:ext>
            </a:extLst>
          </p:cNvPr>
          <p:cNvSpPr txBox="1">
            <a:spLocks/>
          </p:cNvSpPr>
          <p:nvPr/>
        </p:nvSpPr>
        <p:spPr>
          <a:xfrm>
            <a:off x="8893710" y="6056194"/>
            <a:ext cx="2792891" cy="7726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800" cap="none" dirty="0"/>
              <a:t>“non residential”</a:t>
            </a:r>
            <a:endParaRPr lang="en-GB" sz="2800" cap="none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800B44FF-9B77-40C5-9BCD-3355F5D5244B}"/>
              </a:ext>
            </a:extLst>
          </p:cNvPr>
          <p:cNvSpPr txBox="1">
            <a:spLocks/>
          </p:cNvSpPr>
          <p:nvPr/>
        </p:nvSpPr>
        <p:spPr>
          <a:xfrm>
            <a:off x="734210" y="1506617"/>
            <a:ext cx="2540247" cy="7726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600" cap="none" dirty="0"/>
              <a:t>edge cladding</a:t>
            </a:r>
            <a:endParaRPr lang="en-GB" sz="2400" cap="none" dirty="0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FF33E9E4-954B-49FB-B178-E2F435D4F46F}"/>
              </a:ext>
            </a:extLst>
          </p:cNvPr>
          <p:cNvSpPr txBox="1">
            <a:spLocks/>
          </p:cNvSpPr>
          <p:nvPr/>
        </p:nvSpPr>
        <p:spPr>
          <a:xfrm>
            <a:off x="3495675" y="4697388"/>
            <a:ext cx="2444147" cy="7726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800" cap="none" dirty="0"/>
              <a:t>fire management</a:t>
            </a:r>
            <a:endParaRPr lang="en-GB" sz="2400" cap="none" dirty="0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91F04E33-EF88-4A05-AA09-086CECA60A5D}"/>
              </a:ext>
            </a:extLst>
          </p:cNvPr>
          <p:cNvSpPr txBox="1">
            <a:spLocks/>
          </p:cNvSpPr>
          <p:nvPr/>
        </p:nvSpPr>
        <p:spPr>
          <a:xfrm>
            <a:off x="3665379" y="5095553"/>
            <a:ext cx="2051720" cy="7726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800" cap="none" dirty="0"/>
              <a:t>fire prevention</a:t>
            </a:r>
          </a:p>
          <a:p>
            <a:r>
              <a:rPr lang="en-GB" sz="1800" cap="none" dirty="0"/>
              <a:t>fire protection</a:t>
            </a:r>
            <a:endParaRPr lang="en-GB" sz="2400" cap="none" dirty="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38FF7CC8-330E-4BB9-AE4B-C20A070A2B5A}"/>
              </a:ext>
            </a:extLst>
          </p:cNvPr>
          <p:cNvSpPr txBox="1">
            <a:spLocks/>
          </p:cNvSpPr>
          <p:nvPr/>
        </p:nvSpPr>
        <p:spPr>
          <a:xfrm>
            <a:off x="2519189" y="1781965"/>
            <a:ext cx="2540247" cy="77264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800" cap="none" dirty="0"/>
              <a:t>thermal properties</a:t>
            </a:r>
            <a:endParaRPr lang="en-GB" sz="2400" cap="none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4337EB2-2049-4052-8EBF-8AD86C62F3B5}"/>
              </a:ext>
            </a:extLst>
          </p:cNvPr>
          <p:cNvCxnSpPr>
            <a:cxnSpLocks/>
          </p:cNvCxnSpPr>
          <p:nvPr/>
        </p:nvCxnSpPr>
        <p:spPr>
          <a:xfrm flipH="1">
            <a:off x="3494063" y="1717364"/>
            <a:ext cx="251983" cy="355814"/>
          </a:xfrm>
          <a:prstGeom prst="line">
            <a:avLst/>
          </a:prstGeom>
          <a:ln w="25400">
            <a:solidFill>
              <a:schemeClr val="accent2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192077C-F0BC-4255-B63A-B3C3366984F7}"/>
              </a:ext>
            </a:extLst>
          </p:cNvPr>
          <p:cNvCxnSpPr>
            <a:cxnSpLocks/>
            <a:endCxn id="3" idx="1"/>
          </p:cNvCxnSpPr>
          <p:nvPr/>
        </p:nvCxnSpPr>
        <p:spPr>
          <a:xfrm flipV="1">
            <a:off x="1914692" y="1506617"/>
            <a:ext cx="1091934" cy="232646"/>
          </a:xfrm>
          <a:prstGeom prst="line">
            <a:avLst/>
          </a:prstGeom>
          <a:ln w="25400">
            <a:solidFill>
              <a:schemeClr val="accent2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717B691-9638-4DBD-A0D6-93E3642E07F6}"/>
              </a:ext>
            </a:extLst>
          </p:cNvPr>
          <p:cNvCxnSpPr>
            <a:cxnSpLocks/>
          </p:cNvCxnSpPr>
          <p:nvPr/>
        </p:nvCxnSpPr>
        <p:spPr>
          <a:xfrm>
            <a:off x="1816586" y="5354343"/>
            <a:ext cx="27419" cy="499063"/>
          </a:xfrm>
          <a:prstGeom prst="line">
            <a:avLst/>
          </a:prstGeom>
          <a:ln w="25400">
            <a:solidFill>
              <a:schemeClr val="accent2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29CAA46-AB6B-4F63-BF08-CCDA0B9D0D58}"/>
              </a:ext>
            </a:extLst>
          </p:cNvPr>
          <p:cNvCxnSpPr>
            <a:cxnSpLocks/>
          </p:cNvCxnSpPr>
          <p:nvPr/>
        </p:nvCxnSpPr>
        <p:spPr>
          <a:xfrm>
            <a:off x="2730986" y="5115350"/>
            <a:ext cx="889068" cy="152007"/>
          </a:xfrm>
          <a:prstGeom prst="line">
            <a:avLst/>
          </a:prstGeom>
          <a:ln w="25400">
            <a:solidFill>
              <a:schemeClr val="accent2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itle 1">
            <a:extLst>
              <a:ext uri="{FF2B5EF4-FFF2-40B4-BE49-F238E27FC236}">
                <a16:creationId xmlns:a16="http://schemas.microsoft.com/office/drawing/2014/main" id="{A7E080DF-378D-4C52-B5F9-AFA3EBA02847}"/>
              </a:ext>
            </a:extLst>
          </p:cNvPr>
          <p:cNvSpPr txBox="1">
            <a:spLocks/>
          </p:cNvSpPr>
          <p:nvPr/>
        </p:nvSpPr>
        <p:spPr>
          <a:xfrm>
            <a:off x="9884072" y="105806"/>
            <a:ext cx="2450103" cy="95456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800" cap="none" dirty="0"/>
              <a:t>building performance</a:t>
            </a:r>
            <a:endParaRPr lang="en-GB" sz="2400" cap="none" dirty="0"/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64029805-B99A-4489-A96D-AD6764DFF4AA}"/>
              </a:ext>
            </a:extLst>
          </p:cNvPr>
          <p:cNvSpPr txBox="1">
            <a:spLocks/>
          </p:cNvSpPr>
          <p:nvPr/>
        </p:nvSpPr>
        <p:spPr>
          <a:xfrm>
            <a:off x="5909153" y="154856"/>
            <a:ext cx="1653697" cy="95456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GB" sz="1800" cap="none" dirty="0"/>
              <a:t>sustainable buildings</a:t>
            </a:r>
            <a:endParaRPr lang="en-GB" sz="2400" cap="none" dirty="0"/>
          </a:p>
        </p:txBody>
      </p:sp>
      <p:sp>
        <p:nvSpPr>
          <p:cNvPr id="35" name="Title 1">
            <a:extLst>
              <a:ext uri="{FF2B5EF4-FFF2-40B4-BE49-F238E27FC236}">
                <a16:creationId xmlns:a16="http://schemas.microsoft.com/office/drawing/2014/main" id="{7B90CBD8-9CA3-434E-B67F-9BD72709706E}"/>
              </a:ext>
            </a:extLst>
          </p:cNvPr>
          <p:cNvSpPr txBox="1">
            <a:spLocks/>
          </p:cNvSpPr>
          <p:nvPr/>
        </p:nvSpPr>
        <p:spPr>
          <a:xfrm>
            <a:off x="6342694" y="5681585"/>
            <a:ext cx="2450103" cy="95456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800" cap="none" dirty="0"/>
              <a:t>commercial </a:t>
            </a:r>
          </a:p>
          <a:p>
            <a:r>
              <a:rPr lang="en-GB" sz="1800" cap="none" dirty="0"/>
              <a:t>institutional</a:t>
            </a:r>
            <a:endParaRPr lang="en-GB" sz="2400" cap="none" dirty="0"/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A645D52-7F46-4882-9293-E38D07774532}"/>
              </a:ext>
            </a:extLst>
          </p:cNvPr>
          <p:cNvCxnSpPr>
            <a:cxnSpLocks/>
          </p:cNvCxnSpPr>
          <p:nvPr/>
        </p:nvCxnSpPr>
        <p:spPr>
          <a:xfrm>
            <a:off x="8609108" y="5461830"/>
            <a:ext cx="576996" cy="472065"/>
          </a:xfrm>
          <a:prstGeom prst="line">
            <a:avLst/>
          </a:prstGeom>
          <a:ln w="25400">
            <a:solidFill>
              <a:schemeClr val="accent2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B281EB1-511E-4100-95C4-44DFB63152EB}"/>
              </a:ext>
            </a:extLst>
          </p:cNvPr>
          <p:cNvCxnSpPr>
            <a:cxnSpLocks/>
          </p:cNvCxnSpPr>
          <p:nvPr/>
        </p:nvCxnSpPr>
        <p:spPr>
          <a:xfrm flipV="1">
            <a:off x="8512959" y="4435061"/>
            <a:ext cx="1104413" cy="360231"/>
          </a:xfrm>
          <a:prstGeom prst="line">
            <a:avLst/>
          </a:prstGeom>
          <a:ln w="25400">
            <a:solidFill>
              <a:schemeClr val="accent2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39F23DC-ED54-4C6E-82EA-2B76240FC62D}"/>
              </a:ext>
            </a:extLst>
          </p:cNvPr>
          <p:cNvCxnSpPr>
            <a:cxnSpLocks/>
          </p:cNvCxnSpPr>
          <p:nvPr/>
        </p:nvCxnSpPr>
        <p:spPr>
          <a:xfrm flipV="1">
            <a:off x="9753600" y="937261"/>
            <a:ext cx="904551" cy="319044"/>
          </a:xfrm>
          <a:prstGeom prst="line">
            <a:avLst/>
          </a:prstGeom>
          <a:ln w="25400">
            <a:solidFill>
              <a:schemeClr val="accent2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FF2C662-8A4D-4E3B-B1F7-282B22B19877}"/>
              </a:ext>
            </a:extLst>
          </p:cNvPr>
          <p:cNvCxnSpPr>
            <a:cxnSpLocks/>
          </p:cNvCxnSpPr>
          <p:nvPr/>
        </p:nvCxnSpPr>
        <p:spPr>
          <a:xfrm>
            <a:off x="6991350" y="937261"/>
            <a:ext cx="939577" cy="326470"/>
          </a:xfrm>
          <a:prstGeom prst="line">
            <a:avLst/>
          </a:prstGeom>
          <a:ln w="25400">
            <a:solidFill>
              <a:schemeClr val="accent2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itle 1">
            <a:extLst>
              <a:ext uri="{FF2B5EF4-FFF2-40B4-BE49-F238E27FC236}">
                <a16:creationId xmlns:a16="http://schemas.microsoft.com/office/drawing/2014/main" id="{F94967E7-ED98-4756-BD84-8AF5B278275B}"/>
              </a:ext>
            </a:extLst>
          </p:cNvPr>
          <p:cNvSpPr txBox="1">
            <a:spLocks/>
          </p:cNvSpPr>
          <p:nvPr/>
        </p:nvSpPr>
        <p:spPr>
          <a:xfrm>
            <a:off x="9204284" y="3972889"/>
            <a:ext cx="2126858" cy="63090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800" cap="none" dirty="0"/>
              <a:t>built environment</a:t>
            </a:r>
            <a:endParaRPr lang="en-GB" sz="2400" cap="none" dirty="0"/>
          </a:p>
        </p:txBody>
      </p:sp>
      <p:sp>
        <p:nvSpPr>
          <p:cNvPr id="46" name="Title 1">
            <a:extLst>
              <a:ext uri="{FF2B5EF4-FFF2-40B4-BE49-F238E27FC236}">
                <a16:creationId xmlns:a16="http://schemas.microsoft.com/office/drawing/2014/main" id="{001A5770-055F-446D-AC21-35DBA2908DBD}"/>
              </a:ext>
            </a:extLst>
          </p:cNvPr>
          <p:cNvSpPr txBox="1">
            <a:spLocks/>
          </p:cNvSpPr>
          <p:nvPr/>
        </p:nvSpPr>
        <p:spPr>
          <a:xfrm>
            <a:off x="9753600" y="4839127"/>
            <a:ext cx="2126858" cy="63090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800" cap="none" dirty="0"/>
              <a:t>construction industry</a:t>
            </a:r>
          </a:p>
          <a:p>
            <a:r>
              <a:rPr lang="en-GB" sz="1800" cap="none" dirty="0"/>
              <a:t>building industry</a:t>
            </a:r>
            <a:endParaRPr lang="en-GB" sz="2400" cap="none" dirty="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EF63128-AA79-47D3-A9B4-C4A1F8CCB3F2}"/>
              </a:ext>
            </a:extLst>
          </p:cNvPr>
          <p:cNvCxnSpPr>
            <a:cxnSpLocks/>
          </p:cNvCxnSpPr>
          <p:nvPr/>
        </p:nvCxnSpPr>
        <p:spPr>
          <a:xfrm>
            <a:off x="9978342" y="4467164"/>
            <a:ext cx="679809" cy="416601"/>
          </a:xfrm>
          <a:prstGeom prst="line">
            <a:avLst/>
          </a:prstGeom>
          <a:ln w="25400">
            <a:solidFill>
              <a:schemeClr val="accent2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9DC4E100-BA90-41AB-8F82-A86DDDABCC13}"/>
              </a:ext>
            </a:extLst>
          </p:cNvPr>
          <p:cNvCxnSpPr>
            <a:cxnSpLocks/>
            <a:endCxn id="46" idx="1"/>
          </p:cNvCxnSpPr>
          <p:nvPr/>
        </p:nvCxnSpPr>
        <p:spPr>
          <a:xfrm>
            <a:off x="8780442" y="5095553"/>
            <a:ext cx="973158" cy="59027"/>
          </a:xfrm>
          <a:prstGeom prst="line">
            <a:avLst/>
          </a:prstGeom>
          <a:ln w="25400">
            <a:solidFill>
              <a:schemeClr val="accent2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itle 1">
            <a:extLst>
              <a:ext uri="{FF2B5EF4-FFF2-40B4-BE49-F238E27FC236}">
                <a16:creationId xmlns:a16="http://schemas.microsoft.com/office/drawing/2014/main" id="{AB7A3BB8-D838-4625-AA6C-41E7B38FE0AF}"/>
              </a:ext>
            </a:extLst>
          </p:cNvPr>
          <p:cNvSpPr txBox="1">
            <a:spLocks/>
          </p:cNvSpPr>
          <p:nvPr/>
        </p:nvSpPr>
        <p:spPr>
          <a:xfrm>
            <a:off x="10153250" y="1457691"/>
            <a:ext cx="2450103" cy="95456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1800" cap="none" dirty="0"/>
              <a:t>energy consumption</a:t>
            </a:r>
            <a:endParaRPr lang="en-GB" sz="2400" cap="none" dirty="0"/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6EA674AE-48AC-4028-9AB0-43D30D5AB420}"/>
              </a:ext>
            </a:extLst>
          </p:cNvPr>
          <p:cNvCxnSpPr>
            <a:cxnSpLocks/>
            <a:endCxn id="53" idx="1"/>
          </p:cNvCxnSpPr>
          <p:nvPr/>
        </p:nvCxnSpPr>
        <p:spPr>
          <a:xfrm>
            <a:off x="9695578" y="1682830"/>
            <a:ext cx="457672" cy="252142"/>
          </a:xfrm>
          <a:prstGeom prst="line">
            <a:avLst/>
          </a:prstGeom>
          <a:ln w="25400">
            <a:solidFill>
              <a:schemeClr val="accent2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5E29466D-C05D-4C12-9372-B09F6D43316B}"/>
              </a:ext>
            </a:extLst>
          </p:cNvPr>
          <p:cNvCxnSpPr>
            <a:cxnSpLocks/>
          </p:cNvCxnSpPr>
          <p:nvPr/>
        </p:nvCxnSpPr>
        <p:spPr>
          <a:xfrm flipH="1">
            <a:off x="7097126" y="5524652"/>
            <a:ext cx="351424" cy="396087"/>
          </a:xfrm>
          <a:prstGeom prst="line">
            <a:avLst/>
          </a:prstGeom>
          <a:ln w="25400">
            <a:solidFill>
              <a:schemeClr val="accent2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2217649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56</TotalTime>
  <Words>143</Words>
  <Application>Microsoft Office PowerPoint</Application>
  <PresentationFormat>Widescreen</PresentationFormat>
  <Paragraphs>39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Slice</vt:lpstr>
      <vt:lpstr>Development of novel cladding materials to improve fire safety and energy performance in  non-domestic buildings.</vt:lpstr>
      <vt:lpstr>PowerPoint Presentation</vt:lpstr>
      <vt:lpstr>Development of novel cladding materials to improve fire safety and energy performance in  non-domestic buildings.</vt:lpstr>
      <vt:lpstr>Development of novel cladding materials to improve fire safety and energy performance in  non-domestic buildings.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novel cladding materials to improve fire safety and energy performance in  non-domestic buildings.</dc:title>
  <dc:creator>Timothy Collinson</dc:creator>
  <cp:lastModifiedBy>Timothy Collinson</cp:lastModifiedBy>
  <cp:revision>5</cp:revision>
  <cp:lastPrinted>2023-02-28T12:02:34Z</cp:lastPrinted>
  <dcterms:created xsi:type="dcterms:W3CDTF">2023-02-28T11:32:28Z</dcterms:created>
  <dcterms:modified xsi:type="dcterms:W3CDTF">2023-02-28T12:29:04Z</dcterms:modified>
</cp:coreProperties>
</file>