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F4B2E-213C-4F4E-9359-7D3C073D199D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7C385-D20C-48BE-BEAF-3461C6285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248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F4B2E-213C-4F4E-9359-7D3C073D199D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7C385-D20C-48BE-BEAF-3461C6285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742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F4B2E-213C-4F4E-9359-7D3C073D199D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7C385-D20C-48BE-BEAF-3461C6285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F4B2E-213C-4F4E-9359-7D3C073D199D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7C385-D20C-48BE-BEAF-3461C6285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1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F4B2E-213C-4F4E-9359-7D3C073D199D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7C385-D20C-48BE-BEAF-3461C6285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84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F4B2E-213C-4F4E-9359-7D3C073D199D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7C385-D20C-48BE-BEAF-3461C6285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77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F4B2E-213C-4F4E-9359-7D3C073D199D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7C385-D20C-48BE-BEAF-3461C6285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021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F4B2E-213C-4F4E-9359-7D3C073D199D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7C385-D20C-48BE-BEAF-3461C6285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188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F4B2E-213C-4F4E-9359-7D3C073D199D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7C385-D20C-48BE-BEAF-3461C6285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940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F4B2E-213C-4F4E-9359-7D3C073D199D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7C385-D20C-48BE-BEAF-3461C6285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646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F4B2E-213C-4F4E-9359-7D3C073D199D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7C385-D20C-48BE-BEAF-3461C6285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367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F4B2E-213C-4F4E-9359-7D3C073D199D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7C385-D20C-48BE-BEAF-3461C6285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70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5026E-64B7-4D9E-96E5-B4823AF2A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 List Balance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5A944C-CB61-4F53-B85D-F74449F26F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0BE4A8-6B6E-4092-87BF-F018900DE52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Consider the following slide and the two invented reference lists.</a:t>
            </a:r>
          </a:p>
          <a:p>
            <a:r>
              <a:rPr lang="en-GB" dirty="0"/>
              <a:t>What do you notice about them?  </a:t>
            </a:r>
          </a:p>
          <a:p>
            <a:pPr marL="0" indent="0">
              <a:buNone/>
            </a:pPr>
            <a:r>
              <a:rPr lang="en-GB" dirty="0"/>
              <a:t>(Do not worry about the subject matter or punctuation details – look at the content.)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080E30-4D52-4F42-954E-7AF265A782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7FC1E7-C3D5-4E72-86C8-9A03575ED46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995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67544" y="260648"/>
            <a:ext cx="4040188" cy="639762"/>
          </a:xfrm>
        </p:spPr>
        <p:txBody>
          <a:bodyPr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836712"/>
            <a:ext cx="4040188" cy="5289451"/>
          </a:xfrm>
        </p:spPr>
        <p:txBody>
          <a:bodyPr>
            <a:normAutofit/>
          </a:bodyPr>
          <a:lstStyle/>
          <a:p>
            <a:r>
              <a:rPr lang="en-GB" sz="1200" dirty="0" err="1"/>
              <a:t>Ahlers</a:t>
            </a:r>
            <a:r>
              <a:rPr lang="en-GB" sz="1200" dirty="0"/>
              <a:t>, R., </a:t>
            </a:r>
            <a:r>
              <a:rPr lang="en-GB" sz="1200" dirty="0" err="1"/>
              <a:t>Brandimarte</a:t>
            </a:r>
            <a:r>
              <a:rPr lang="en-GB" sz="1200" dirty="0"/>
              <a:t>, L., </a:t>
            </a:r>
            <a:r>
              <a:rPr lang="en-GB" sz="1200" dirty="0" err="1"/>
              <a:t>Kleemans</a:t>
            </a:r>
            <a:r>
              <a:rPr lang="en-GB" sz="1200" dirty="0"/>
              <a:t>, I., &amp; Sadat, S. H. (2014). Ambitious development on fragile foundations: Criticalities of current large dam construction in Afghanistan. </a:t>
            </a:r>
            <a:r>
              <a:rPr lang="en-GB" sz="1200" i="1" dirty="0" err="1"/>
              <a:t>Geoforum</a:t>
            </a:r>
            <a:r>
              <a:rPr lang="en-GB" sz="1200" dirty="0"/>
              <a:t>, </a:t>
            </a:r>
            <a:r>
              <a:rPr lang="en-GB" sz="1200" i="1" dirty="0"/>
              <a:t>54</a:t>
            </a:r>
            <a:r>
              <a:rPr lang="en-GB" sz="1200" dirty="0"/>
              <a:t>49-58. doi:10.1016/j.geoforum.2014.03.004</a:t>
            </a:r>
          </a:p>
          <a:p>
            <a:r>
              <a:rPr lang="en-GB" sz="1200" dirty="0" err="1"/>
              <a:t>Favier</a:t>
            </a:r>
            <a:r>
              <a:rPr lang="en-GB" sz="1200" dirty="0"/>
              <a:t>, P., Eckert, N., Bertrand, D., &amp; </a:t>
            </a:r>
            <a:r>
              <a:rPr lang="en-GB" sz="1200" dirty="0" err="1"/>
              <a:t>Naaim</a:t>
            </a:r>
            <a:r>
              <a:rPr lang="en-GB" sz="1200" dirty="0"/>
              <a:t>, M. (2014). Sensitivity of avalanche risk to vulnerability relations. </a:t>
            </a:r>
            <a:r>
              <a:rPr lang="en-GB" sz="1200" i="1" dirty="0"/>
              <a:t>Cold Regions Science and Technology</a:t>
            </a:r>
            <a:r>
              <a:rPr lang="en-GB" sz="1200" dirty="0"/>
              <a:t>, </a:t>
            </a:r>
            <a:r>
              <a:rPr lang="en-GB" sz="1200" i="1" dirty="0"/>
              <a:t>108:</a:t>
            </a:r>
            <a:r>
              <a:rPr lang="en-GB" sz="1200" dirty="0"/>
              <a:t>163-177.</a:t>
            </a:r>
          </a:p>
          <a:p>
            <a:r>
              <a:rPr lang="en-GB" sz="1200" dirty="0" err="1"/>
              <a:t>Mirsaidov</a:t>
            </a:r>
            <a:r>
              <a:rPr lang="en-GB" sz="1200" dirty="0"/>
              <a:t>, M. M., </a:t>
            </a:r>
            <a:r>
              <a:rPr lang="en-GB" sz="1200" dirty="0" err="1"/>
              <a:t>Sultanov</a:t>
            </a:r>
            <a:r>
              <a:rPr lang="en-GB" sz="1200" dirty="0"/>
              <a:t>, T. Z., &amp; </a:t>
            </a:r>
            <a:r>
              <a:rPr lang="en-GB" sz="1200" dirty="0" err="1"/>
              <a:t>Sadullaev</a:t>
            </a:r>
            <a:r>
              <a:rPr lang="en-GB" sz="1200" dirty="0"/>
              <a:t>, S. A. (2013). Determination of the stress-strain state of earth dams with account of elastic-plastic and moist properties of soil and large strains. </a:t>
            </a:r>
            <a:r>
              <a:rPr lang="en-GB" sz="1200" i="1" dirty="0"/>
              <a:t>Magazine Of Civil Engineering</a:t>
            </a:r>
            <a:r>
              <a:rPr lang="en-GB" sz="1200" dirty="0"/>
              <a:t>, (5), 59-138. doi:10.5862/MCE.40.7</a:t>
            </a:r>
          </a:p>
          <a:p>
            <a:r>
              <a:rPr lang="en-GB" sz="1200" dirty="0"/>
              <a:t>Webber, M. E. (2015). A Puzzle for the Planet. </a:t>
            </a:r>
            <a:r>
              <a:rPr lang="en-GB" sz="1200" i="1" dirty="0"/>
              <a:t>Scientific American</a:t>
            </a:r>
            <a:r>
              <a:rPr lang="en-GB" sz="1200" dirty="0"/>
              <a:t>, </a:t>
            </a:r>
            <a:r>
              <a:rPr lang="en-GB" sz="1200" i="1" dirty="0"/>
              <a:t>312</a:t>
            </a:r>
            <a:r>
              <a:rPr lang="en-GB" sz="1200" dirty="0"/>
              <a:t>(2), 63-67. </a:t>
            </a:r>
          </a:p>
          <a:p>
            <a:r>
              <a:rPr lang="en-GB" sz="1200" dirty="0"/>
              <a:t>Xiao, J., Wang, M., Yu, Q., &amp; Liu, J. (2015). The evaluation models of ecological compensation standard on the large-scale hydropower engineering construction based on ecological footprint: A case of Three Gorges Project. </a:t>
            </a:r>
            <a:r>
              <a:rPr lang="en-GB" sz="1200" i="1" dirty="0" err="1"/>
              <a:t>Shengtai</a:t>
            </a:r>
            <a:r>
              <a:rPr lang="en-GB" sz="1200" i="1" dirty="0"/>
              <a:t> </a:t>
            </a:r>
            <a:r>
              <a:rPr lang="en-GB" sz="1200" i="1" dirty="0" err="1"/>
              <a:t>Xuebao</a:t>
            </a:r>
            <a:r>
              <a:rPr lang="en-GB" sz="1200" i="1" dirty="0"/>
              <a:t>/</a:t>
            </a:r>
            <a:r>
              <a:rPr lang="en-GB" sz="1200" i="1" dirty="0" err="1"/>
              <a:t>Acta</a:t>
            </a:r>
            <a:r>
              <a:rPr lang="en-GB" sz="1200" i="1" dirty="0"/>
              <a:t> </a:t>
            </a:r>
            <a:r>
              <a:rPr lang="en-GB" sz="1200" i="1" dirty="0" err="1"/>
              <a:t>Ecologica</a:t>
            </a:r>
            <a:r>
              <a:rPr lang="en-GB" sz="1200" i="1" dirty="0"/>
              <a:t> </a:t>
            </a:r>
            <a:r>
              <a:rPr lang="en-GB" sz="1200" i="1" dirty="0" err="1"/>
              <a:t>Sinica</a:t>
            </a:r>
            <a:r>
              <a:rPr lang="en-GB" sz="1200" dirty="0"/>
              <a:t>, </a:t>
            </a:r>
            <a:r>
              <a:rPr lang="en-GB" sz="1200" i="1" dirty="0"/>
              <a:t>35</a:t>
            </a:r>
            <a:r>
              <a:rPr lang="en-GB" sz="1200" dirty="0"/>
              <a:t>(8), 2726-2740. doi:10.5846/stxb201311182760</a:t>
            </a:r>
          </a:p>
          <a:p>
            <a:r>
              <a:rPr lang="en-GB" sz="1200" dirty="0"/>
              <a:t>Yoshida, M., &amp; </a:t>
            </a:r>
            <a:r>
              <a:rPr lang="en-GB" sz="1200" dirty="0" err="1"/>
              <a:t>Upreti</a:t>
            </a:r>
            <a:r>
              <a:rPr lang="en-GB" sz="1200" dirty="0"/>
              <a:t>, B. N. (2005). Conference Report: International Seminar on Natural Disaster Mitigation and Issues on Technology Transfer in South and Southeast Asia — JICA Regional Seminar. </a:t>
            </a:r>
            <a:r>
              <a:rPr lang="en-GB" sz="1200" i="1" dirty="0" err="1"/>
              <a:t>Gondwana</a:t>
            </a:r>
            <a:r>
              <a:rPr lang="en-GB" sz="1200" i="1" dirty="0"/>
              <a:t> Research</a:t>
            </a:r>
            <a:r>
              <a:rPr lang="en-GB" sz="1200" dirty="0"/>
              <a:t>, </a:t>
            </a:r>
            <a:r>
              <a:rPr lang="en-GB" sz="1200" i="1" dirty="0"/>
              <a:t>8</a:t>
            </a:r>
            <a:r>
              <a:rPr lang="en-GB" sz="1200" dirty="0"/>
              <a:t>(4):629-631. doi:10.1016/S1342-937X(05)71167-9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4008" y="260648"/>
            <a:ext cx="4041775" cy="639762"/>
          </a:xfrm>
        </p:spPr>
        <p:txBody>
          <a:bodyPr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836712"/>
            <a:ext cx="4041775" cy="5289451"/>
          </a:xfrm>
        </p:spPr>
        <p:txBody>
          <a:bodyPr>
            <a:normAutofit/>
          </a:bodyPr>
          <a:lstStyle/>
          <a:p>
            <a:r>
              <a:rPr lang="en-GB" sz="1200" dirty="0"/>
              <a:t>Alpert, M. (1999). The GREATEST Projects Never Built. </a:t>
            </a:r>
            <a:r>
              <a:rPr lang="en-GB" sz="1200" i="1" dirty="0"/>
              <a:t>Scientific American Presents</a:t>
            </a:r>
            <a:r>
              <a:rPr lang="en-GB" sz="1200" dirty="0"/>
              <a:t>, 90-93. </a:t>
            </a:r>
          </a:p>
          <a:p>
            <a:r>
              <a:rPr lang="en-GB" sz="1200" dirty="0"/>
              <a:t>China’s biggest engineering projects.  (2015, November 21). Daily Telegraph.  http://www.telegraph.co.uk/finance/china-business/10466011/In-pictures-Chinas-biggest-engineering-projects.html</a:t>
            </a:r>
          </a:p>
          <a:p>
            <a:r>
              <a:rPr lang="en-GB" sz="1200" dirty="0"/>
              <a:t>Douglas, E. (2008). Can the Red Sea raise the Dead Sea?. </a:t>
            </a:r>
            <a:r>
              <a:rPr lang="en-GB" sz="1200" i="1" dirty="0"/>
              <a:t>New Scientist</a:t>
            </a:r>
            <a:r>
              <a:rPr lang="en-GB" sz="1200" dirty="0"/>
              <a:t>, </a:t>
            </a:r>
            <a:r>
              <a:rPr lang="en-GB" sz="1200" i="1" dirty="0"/>
              <a:t>199</a:t>
            </a:r>
            <a:r>
              <a:rPr lang="en-GB" sz="1200" dirty="0"/>
              <a:t>(2672), 40-43. </a:t>
            </a:r>
          </a:p>
          <a:p>
            <a:r>
              <a:rPr lang="en-GB" sz="1200" i="1" dirty="0"/>
              <a:t>List of megaprojects</a:t>
            </a:r>
            <a:r>
              <a:rPr lang="en-GB" sz="1200" dirty="0"/>
              <a:t>, (n.d.).  </a:t>
            </a:r>
            <a:r>
              <a:rPr lang="en-GB" sz="1200" i="1" dirty="0"/>
              <a:t>Wikipedia</a:t>
            </a:r>
            <a:r>
              <a:rPr lang="en-GB" sz="1200" dirty="0"/>
              <a:t>. Retrieved October 21, 2022, from https://en.wikipedia.org/wiki/List_of_megaprojects</a:t>
            </a:r>
          </a:p>
          <a:p>
            <a:r>
              <a:rPr lang="en-GB" sz="1200" dirty="0"/>
              <a:t>Miller, R. &amp; </a:t>
            </a:r>
            <a:r>
              <a:rPr lang="en-GB" sz="1200" dirty="0" err="1"/>
              <a:t>Lessard</a:t>
            </a:r>
            <a:r>
              <a:rPr lang="en-GB" sz="1200" dirty="0"/>
              <a:t>, D.R. (2001).  </a:t>
            </a:r>
            <a:r>
              <a:rPr lang="en-GB" sz="1200" i="1" dirty="0"/>
              <a:t>The strategic management of large engineering projects</a:t>
            </a:r>
            <a:r>
              <a:rPr lang="en-GB" sz="1200" dirty="0"/>
              <a:t>.  MIT Press.</a:t>
            </a:r>
          </a:p>
          <a:p>
            <a:r>
              <a:rPr lang="en-GB" sz="1200" dirty="0"/>
              <a:t>Naylor, P. (2004). Mechanical factors take </a:t>
            </a:r>
            <a:r>
              <a:rPr lang="en-GB" sz="1200" dirty="0" err="1"/>
              <a:t>center</a:t>
            </a:r>
            <a:r>
              <a:rPr lang="en-GB" sz="1200" dirty="0"/>
              <a:t> stage in </a:t>
            </a:r>
            <a:r>
              <a:rPr lang="en-GB" sz="1200" dirty="0" err="1"/>
              <a:t>prox</a:t>
            </a:r>
            <a:r>
              <a:rPr lang="en-GB" sz="1200" dirty="0"/>
              <a:t> selection. </a:t>
            </a:r>
            <a:r>
              <a:rPr lang="en-GB" sz="1200" i="1" dirty="0"/>
              <a:t>Control Solutions International</a:t>
            </a:r>
            <a:r>
              <a:rPr lang="en-GB" sz="1200" dirty="0"/>
              <a:t>, </a:t>
            </a:r>
            <a:r>
              <a:rPr lang="en-GB" sz="1200" i="1" dirty="0"/>
              <a:t>77</a:t>
            </a:r>
            <a:r>
              <a:rPr lang="en-GB" sz="1200" dirty="0"/>
              <a:t>(3), 29-30. </a:t>
            </a:r>
          </a:p>
          <a:p>
            <a:r>
              <a:rPr lang="en-GB" sz="1200" dirty="0" err="1"/>
              <a:t>Newmark</a:t>
            </a:r>
            <a:r>
              <a:rPr lang="en-GB" sz="1200" dirty="0"/>
              <a:t>, M. S., </a:t>
            </a:r>
            <a:r>
              <a:rPr lang="en-GB" sz="1200" dirty="0" err="1"/>
              <a:t>Zapfe</a:t>
            </a:r>
            <a:r>
              <a:rPr lang="en-GB" sz="1200" dirty="0"/>
              <a:t>, J. A., &amp; Wood, E. W. (2011). Monitoring Construction Vibrations at Sensitive Facilities. </a:t>
            </a:r>
            <a:r>
              <a:rPr lang="en-GB" sz="1200" i="1" dirty="0"/>
              <a:t>Sound &amp; Vibration</a:t>
            </a:r>
            <a:r>
              <a:rPr lang="en-GB" sz="1200" dirty="0"/>
              <a:t>, </a:t>
            </a:r>
            <a:r>
              <a:rPr lang="en-GB" sz="1200" i="1" dirty="0"/>
              <a:t>45</a:t>
            </a:r>
            <a:r>
              <a:rPr lang="en-GB" sz="1200" dirty="0"/>
              <a:t>(12), 15-17.</a:t>
            </a:r>
          </a:p>
          <a:p>
            <a:r>
              <a:rPr lang="en-GB" sz="1200" dirty="0" err="1"/>
              <a:t>Scigliano</a:t>
            </a:r>
            <a:r>
              <a:rPr lang="en-GB" sz="1200" dirty="0"/>
              <a:t>, E. (2002). 10 technology disasters. </a:t>
            </a:r>
            <a:r>
              <a:rPr lang="en-GB" sz="1200" i="1" dirty="0"/>
              <a:t>Technology Review</a:t>
            </a:r>
            <a:r>
              <a:rPr lang="en-GB" sz="1200" dirty="0"/>
              <a:t>, </a:t>
            </a:r>
            <a:r>
              <a:rPr lang="en-GB" sz="1200" i="1" dirty="0"/>
              <a:t>105</a:t>
            </a:r>
            <a:r>
              <a:rPr lang="en-GB" sz="1200" dirty="0"/>
              <a:t>(5), 48. </a:t>
            </a:r>
          </a:p>
          <a:p>
            <a:r>
              <a:rPr lang="en-GB" sz="1200" dirty="0"/>
              <a:t>Stephen, D. (2015). </a:t>
            </a:r>
            <a:r>
              <a:rPr lang="en-GB" sz="1200" i="1" dirty="0"/>
              <a:t>Kuwait plans one of the world’s largest refinery projects</a:t>
            </a:r>
            <a:r>
              <a:rPr lang="en-GB" sz="1200" dirty="0"/>
              <a:t>.  http://www.process-worldwide.com/kuwait-plans-one-of-the-worlds-largest-refinery-projects-a-508111/</a:t>
            </a:r>
          </a:p>
        </p:txBody>
      </p:sp>
    </p:spTree>
    <p:extLst>
      <p:ext uri="{BB962C8B-B14F-4D97-AF65-F5344CB8AC3E}">
        <p14:creationId xmlns:p14="http://schemas.microsoft.com/office/powerpoint/2010/main" val="1865451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2C7976-1BC8-4F7C-9779-3BEDDF82F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74638"/>
            <a:ext cx="4040188" cy="585152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sz="2900" dirty="0"/>
              <a:t>#1 has more academic or scholarly references</a:t>
            </a:r>
          </a:p>
          <a:p>
            <a:r>
              <a:rPr lang="en-GB" sz="2900" dirty="0"/>
              <a:t>You’ll need to learn to ‘read’ references to be able to see this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600" dirty="0"/>
              <a:t>#2 tends towards less academic sources – magazines and web sites etc.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r>
              <a:rPr lang="en-GB" sz="2600" dirty="0"/>
              <a:t>(You might also wish to consider the age of your references)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D51191-DC97-4615-AC87-1CCED8FECD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35475" y="274638"/>
            <a:ext cx="4041775" cy="6250706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This is NOT to say you shouldn’t reference less academic sources, but consider the </a:t>
            </a:r>
            <a:r>
              <a:rPr lang="en-GB" i="1" dirty="0"/>
              <a:t>balance</a:t>
            </a:r>
            <a:r>
              <a:rPr lang="en-GB" dirty="0"/>
              <a:t>.  What kind of reference predominates?</a:t>
            </a:r>
          </a:p>
          <a:p>
            <a:r>
              <a:rPr lang="en-GB" dirty="0"/>
              <a:t>Your lecturers can scan through a reference list and get an idea of what sources you’ve been looking at – use this to advantage and demonstrate your scholarship.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However:</a:t>
            </a:r>
          </a:p>
          <a:p>
            <a:r>
              <a:rPr lang="en-GB" dirty="0"/>
              <a:t>Note that </a:t>
            </a:r>
            <a:r>
              <a:rPr lang="en-GB" i="1" dirty="0"/>
              <a:t>some</a:t>
            </a:r>
            <a:r>
              <a:rPr lang="en-GB" dirty="0"/>
              <a:t> (perhaps very new) subject areas may not have a lot of academic sources published as yet.</a:t>
            </a:r>
          </a:p>
          <a:p>
            <a:r>
              <a:rPr lang="en-GB" dirty="0"/>
              <a:t>Some parts of a literature review may need to examine, for example, newspaper coverage of a topic etc.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Wikipedia</a:t>
            </a:r>
          </a:p>
          <a:p>
            <a:pPr>
              <a:buFontTx/>
              <a:buChar char="-"/>
            </a:pPr>
            <a:r>
              <a:rPr lang="en-GB" dirty="0"/>
              <a:t>Some lecturers forbid this in reference lists – make sure you check with them first.</a:t>
            </a:r>
          </a:p>
          <a:p>
            <a:pPr>
              <a:buFontTx/>
              <a:buChar char="-"/>
            </a:pPr>
            <a:r>
              <a:rPr lang="en-GB" dirty="0"/>
              <a:t>Make it work for you by using it for an overview of a subject and following up on any references at the bottom of an article which may well be academic.</a:t>
            </a:r>
          </a:p>
          <a:p>
            <a:pPr>
              <a:buFontTx/>
              <a:buChar char="-"/>
            </a:pPr>
            <a:r>
              <a:rPr lang="en-GB" dirty="0"/>
              <a:t>Note also that Wikipedia is an exception to the rules about including a date and no longer including a ‘retrieved’ date.  See: </a:t>
            </a:r>
          </a:p>
          <a:p>
            <a:pPr marL="0" indent="0">
              <a:buNone/>
            </a:pPr>
            <a:r>
              <a:rPr lang="en-GB" dirty="0"/>
              <a:t>https://library.port.ac.uk/ref/page518.html#t518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8380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799</Words>
  <Application>Microsoft Office PowerPoint</Application>
  <PresentationFormat>On-screen Show (4:3)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Reference List Balance</vt:lpstr>
      <vt:lpstr>PowerPoint Presentation</vt:lpstr>
      <vt:lpstr>PowerPoint Presentation</vt:lpstr>
    </vt:vector>
  </TitlesOfParts>
  <Company>University of Portsmouth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Timothy Collinson</dc:creator>
  <cp:lastModifiedBy>Timothy Collinson</cp:lastModifiedBy>
  <cp:revision>12</cp:revision>
  <cp:lastPrinted>2015-12-21T15:06:49Z</cp:lastPrinted>
  <dcterms:created xsi:type="dcterms:W3CDTF">2015-12-21T14:36:19Z</dcterms:created>
  <dcterms:modified xsi:type="dcterms:W3CDTF">2022-10-21T09:39:41Z</dcterms:modified>
</cp:coreProperties>
</file>