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6" r:id="rId2"/>
    <p:sldId id="320" r:id="rId3"/>
    <p:sldId id="257" r:id="rId4"/>
    <p:sldId id="258" r:id="rId5"/>
    <p:sldId id="259" r:id="rId6"/>
    <p:sldId id="260" r:id="rId7"/>
    <p:sldId id="261" r:id="rId8"/>
    <p:sldId id="300" r:id="rId9"/>
    <p:sldId id="305" r:id="rId10"/>
    <p:sldId id="306" r:id="rId11"/>
    <p:sldId id="307" r:id="rId12"/>
    <p:sldId id="308" r:id="rId13"/>
    <p:sldId id="309" r:id="rId14"/>
    <p:sldId id="310" r:id="rId15"/>
    <p:sldId id="321" r:id="rId16"/>
    <p:sldId id="283" r:id="rId17"/>
    <p:sldId id="284" r:id="rId18"/>
    <p:sldId id="285" r:id="rId19"/>
    <p:sldId id="303" r:id="rId20"/>
    <p:sldId id="32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2" r:id="rId29"/>
    <p:sldId id="312" r:id="rId30"/>
    <p:sldId id="313" r:id="rId31"/>
    <p:sldId id="314" r:id="rId32"/>
    <p:sldId id="315" r:id="rId33"/>
    <p:sldId id="316" r:id="rId34"/>
    <p:sldId id="317" r:id="rId35"/>
    <p:sldId id="318" r:id="rId36"/>
    <p:sldId id="319" r:id="rId37"/>
    <p:sldId id="325" r:id="rId38"/>
    <p:sldId id="330" r:id="rId39"/>
    <p:sldId id="326" r:id="rId40"/>
    <p:sldId id="327" r:id="rId41"/>
    <p:sldId id="328" r:id="rId42"/>
    <p:sldId id="329" r:id="rId43"/>
    <p:sldId id="357" r:id="rId44"/>
    <p:sldId id="331" r:id="rId45"/>
    <p:sldId id="332" r:id="rId46"/>
    <p:sldId id="333" r:id="rId47"/>
    <p:sldId id="334" r:id="rId48"/>
    <p:sldId id="335" r:id="rId49"/>
    <p:sldId id="355" r:id="rId50"/>
    <p:sldId id="337" r:id="rId51"/>
    <p:sldId id="338" r:id="rId52"/>
    <p:sldId id="339" r:id="rId53"/>
    <p:sldId id="340" r:id="rId54"/>
    <p:sldId id="341" r:id="rId55"/>
    <p:sldId id="342" r:id="rId56"/>
    <p:sldId id="358" r:id="rId57"/>
    <p:sldId id="343" r:id="rId58"/>
    <p:sldId id="344" r:id="rId59"/>
    <p:sldId id="345" r:id="rId60"/>
    <p:sldId id="346" r:id="rId61"/>
    <p:sldId id="347" r:id="rId62"/>
    <p:sldId id="356" r:id="rId6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42771" autoAdjust="0"/>
  </p:normalViewPr>
  <p:slideViewPr>
    <p:cSldViewPr>
      <p:cViewPr varScale="1">
        <p:scale>
          <a:sx n="47" d="100"/>
          <a:sy n="47" d="100"/>
        </p:scale>
        <p:origin x="211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74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39C79-28B1-4EA6-A6B5-E933FA13F036}" type="datetimeFigureOut">
              <a:rPr lang="en-GB" smtClean="0"/>
              <a:t>10/08/2018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78EA9-F609-4182-8C21-26EA10D3B9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992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Keywords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Adam Edwards, Middlesex University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from http://www.flickr.com/photos/rossjamesparker/89414788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(Creative Commons licence: use with attribution, non-commercially)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Market stall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Introductory exercise getting students to think about search terms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Prompts: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 you see in the picture?  (fruit)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you be more specific? (bananas, apples, melons,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etc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(prices, colour, design)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Remember to narrow your search if getting too many hits (or vice versa)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else can you see?  (people)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 are they? (old, young, shopkeeper, customer, client, shoplifter(!))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Think about alternative words, especially as our resources may often use US English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in the background?  (Iceland, prices = cost, currency, pounds, therefore in UK)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the relationship between Iceland and the stall? (Friendly?  Competitive, business rival)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bigger issues?  (Economy, business environment; Fruit and health - 5 a day)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Think more widely around the topic to ensure you don’t miss something relevant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words that might not give you what you want in a search for fruit?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Beware of false matches: Are there any items which are also technology? (Apple, Orange, Apricot? Raspberry PI) - some words need combining with others so you don’t get false matches. 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now let’s look at a real project and do the same thinking….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78EA9-F609-4182-8C21-26EA10D3B9D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515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</a:t>
            </a:r>
            <a:r>
              <a:rPr lang="en-GB" baseline="0" dirty="0" smtClean="0"/>
              <a:t> groups of 2 or 3 think about what keywords you might use to search for resources to use for this assignment.</a:t>
            </a:r>
          </a:p>
          <a:p>
            <a:endParaRPr lang="en-GB" baseline="0" dirty="0" smtClean="0"/>
          </a:p>
          <a:p>
            <a:r>
              <a:rPr lang="en-GB" baseline="0" dirty="0" smtClean="0"/>
              <a:t>If you’ve got access to a mobile device you can use Discovery (or other databases) to give you ideas for other keywords – many papers have them assigned by the database, the journal or the author.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23681-CC19-4B7E-9F77-2BC60B0593DF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308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</a:t>
            </a:r>
            <a:r>
              <a:rPr lang="en-GB" baseline="0" dirty="0" smtClean="0"/>
              <a:t> right or wrong answer, but these are some of the things I came up with.</a:t>
            </a:r>
          </a:p>
          <a:p>
            <a:endParaRPr lang="en-GB" baseline="0" dirty="0" smtClean="0"/>
          </a:p>
          <a:p>
            <a:r>
              <a:rPr lang="en-GB" baseline="0" dirty="0" smtClean="0"/>
              <a:t>Electric bicycle might be electric bike…  using quotes searches for the exact expression</a:t>
            </a:r>
          </a:p>
          <a:p>
            <a:endParaRPr lang="en-GB" baseline="0" dirty="0" smtClean="0"/>
          </a:p>
          <a:p>
            <a:r>
              <a:rPr lang="en-GB" baseline="0" dirty="0" smtClean="0"/>
              <a:t>battery, batteries might both be of interest, truncating and using the * (in most databases but not Google) will allow you to search for all variations in one go.  Be careful about truncating too early however.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23681-CC19-4B7E-9F77-2BC60B0593DF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172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Electric bicycles</a:t>
            </a:r>
            <a:r>
              <a:rPr lang="en-GB" baseline="0" dirty="0" smtClean="0"/>
              <a:t> might lead us on to thinking about e-bike or e-bikes or even electric motorcycles or motorbikes or scooter*</a:t>
            </a:r>
          </a:p>
          <a:p>
            <a:endParaRPr lang="en-GB" baseline="0" dirty="0" smtClean="0"/>
          </a:p>
          <a:p>
            <a:r>
              <a:rPr lang="en-GB" baseline="0" dirty="0" smtClean="0"/>
              <a:t>Urban might suggest city or cities or “urban areas” which will give different – but possibly still relevant - results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23681-CC19-4B7E-9F77-2BC60B0593DF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375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You might start to think about related areas such</a:t>
            </a:r>
            <a:r>
              <a:rPr lang="en-GB" baseline="0" dirty="0" smtClean="0"/>
              <a:t> as regulations or marketing or health &amp; safety – you might have particular interests that encourage you to explore in specific avenues.</a:t>
            </a:r>
          </a:p>
          <a:p>
            <a:endParaRPr lang="en-GB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This shouldn’t be a fixed</a:t>
            </a:r>
            <a:r>
              <a:rPr lang="en-GB" baseline="0" dirty="0" smtClean="0"/>
              <a:t> or finished list or diagram, but will develop as you explore the topic and find new sources of information and develop your understanding and vocabulary.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23681-CC19-4B7E-9F77-2BC60B0593DF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899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A497-89F7-4EB5-8273-EA5024D052C8}" type="datetimeFigureOut">
              <a:rPr lang="en-GB" smtClean="0"/>
              <a:t>10/08/2018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8BB3F-5308-4062-AF40-7F27A0A0F9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802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A497-89F7-4EB5-8273-EA5024D052C8}" type="datetimeFigureOut">
              <a:rPr lang="en-GB" smtClean="0"/>
              <a:t>10/08/2018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8BB3F-5308-4062-AF40-7F27A0A0F9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559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A497-89F7-4EB5-8273-EA5024D052C8}" type="datetimeFigureOut">
              <a:rPr lang="en-GB" smtClean="0"/>
              <a:t>10/08/2018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8BB3F-5308-4062-AF40-7F27A0A0F9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74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a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17">
            <a:extLst>
              <a:ext uri="{FF2B5EF4-FFF2-40B4-BE49-F238E27FC236}">
                <a16:creationId xmlns:a16="http://schemas.microsoft.com/office/drawing/2014/main" id="{552F9B91-4010-4562-9359-EED6891B29B8}"/>
              </a:ext>
            </a:extLst>
          </p:cNvPr>
          <p:cNvSpPr/>
          <p:nvPr userDrawn="1"/>
        </p:nvSpPr>
        <p:spPr>
          <a:xfrm>
            <a:off x="8810625" y="3415144"/>
            <a:ext cx="333376" cy="3442856"/>
          </a:xfrm>
          <a:prstGeom prst="rect">
            <a:avLst/>
          </a:prstGeom>
          <a:solidFill>
            <a:srgbClr val="3C023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hthoek 15">
            <a:extLst>
              <a:ext uri="{FF2B5EF4-FFF2-40B4-BE49-F238E27FC236}">
                <a16:creationId xmlns:a16="http://schemas.microsoft.com/office/drawing/2014/main" id="{1D820570-21E1-43AC-BE0D-02ADF7C4CF21}"/>
              </a:ext>
            </a:extLst>
          </p:cNvPr>
          <p:cNvSpPr/>
          <p:nvPr userDrawn="1"/>
        </p:nvSpPr>
        <p:spPr>
          <a:xfrm>
            <a:off x="8810624" y="2"/>
            <a:ext cx="336879" cy="34259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199696C-1A0F-4C0D-85B6-89CC710B73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4984" y="3991481"/>
            <a:ext cx="7632772" cy="116797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3375"/>
              </a:lnSpc>
              <a:defRPr sz="3300" spc="53" baseline="0">
                <a:solidFill>
                  <a:schemeClr val="tx2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nl-NL" dirty="0"/>
              <a:t>CLICK TO </a:t>
            </a:r>
            <a:r>
              <a:rPr lang="nl-NL" dirty="0" smtClean="0"/>
              <a:t>EDIT TITLE</a:t>
            </a:r>
            <a:endParaRPr lang="en-GB" dirty="0"/>
          </a:p>
        </p:txBody>
      </p:sp>
      <p:sp>
        <p:nvSpPr>
          <p:cNvPr id="12" name="Ondertitel 2">
            <a:extLst>
              <a:ext uri="{FF2B5EF4-FFF2-40B4-BE49-F238E27FC236}">
                <a16:creationId xmlns:a16="http://schemas.microsoft.com/office/drawing/2014/main" id="{7D927364-844D-4A85-B6EB-FBFEED2E48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3347" y="5228107"/>
            <a:ext cx="4172979" cy="3515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500" spc="38" baseline="0">
                <a:solidFill>
                  <a:schemeClr val="tx2"/>
                </a:solidFill>
                <a:latin typeface="+mn-lt"/>
                <a:ea typeface="Aero Light" pitchFamily="50" charset="2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Click to edit </a:t>
            </a:r>
            <a:r>
              <a:rPr lang="nl-NL" dirty="0" smtClean="0"/>
              <a:t>subtitle </a:t>
            </a:r>
            <a:endParaRPr lang="en-GB" dirty="0"/>
          </a:p>
        </p:txBody>
      </p:sp>
      <p:sp>
        <p:nvSpPr>
          <p:cNvPr id="13" name="Tijdelijke aanduiding voor tekst 9">
            <a:extLst>
              <a:ext uri="{FF2B5EF4-FFF2-40B4-BE49-F238E27FC236}">
                <a16:creationId xmlns:a16="http://schemas.microsoft.com/office/drawing/2014/main" id="{BFA6C715-12C9-4F92-B6DE-60323A6EC8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4984" y="5788553"/>
            <a:ext cx="5823635" cy="6810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500" spc="38" baseline="0">
                <a:solidFill>
                  <a:schemeClr val="tx2"/>
                </a:solidFill>
                <a:latin typeface="+mj-lt"/>
                <a:ea typeface="Aero Light" pitchFamily="50" charset="2"/>
              </a:defRPr>
            </a:lvl1pPr>
          </a:lstStyle>
          <a:p>
            <a:pPr lvl="0"/>
            <a:r>
              <a:rPr lang="nl-NL" dirty="0" smtClean="0"/>
              <a:t>Click to add presenter’s name and job title</a:t>
            </a:r>
            <a:endParaRPr lang="nl-NL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886325" y="566738"/>
            <a:ext cx="3924300" cy="286226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10" name="Afbeelding 22">
            <a:extLst>
              <a:ext uri="{FF2B5EF4-FFF2-40B4-BE49-F238E27FC236}">
                <a16:creationId xmlns:a16="http://schemas.microsoft.com/office/drawing/2014/main" id="{E63E3581-10E1-4073-944D-F8E146E171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98" y="546282"/>
            <a:ext cx="2939651" cy="13949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4149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A497-89F7-4EB5-8273-EA5024D052C8}" type="datetimeFigureOut">
              <a:rPr lang="en-GB" smtClean="0"/>
              <a:t>10/08/2018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8BB3F-5308-4062-AF40-7F27A0A0F9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106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A497-89F7-4EB5-8273-EA5024D052C8}" type="datetimeFigureOut">
              <a:rPr lang="en-GB" smtClean="0"/>
              <a:t>10/08/2018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8BB3F-5308-4062-AF40-7F27A0A0F9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429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A497-89F7-4EB5-8273-EA5024D052C8}" type="datetimeFigureOut">
              <a:rPr lang="en-GB" smtClean="0"/>
              <a:t>10/08/2018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8BB3F-5308-4062-AF40-7F27A0A0F9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792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A497-89F7-4EB5-8273-EA5024D052C8}" type="datetimeFigureOut">
              <a:rPr lang="en-GB" smtClean="0"/>
              <a:t>10/08/2018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8BB3F-5308-4062-AF40-7F27A0A0F9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210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A497-89F7-4EB5-8273-EA5024D052C8}" type="datetimeFigureOut">
              <a:rPr lang="en-GB" smtClean="0"/>
              <a:t>10/08/2018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8BB3F-5308-4062-AF40-7F27A0A0F9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896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A497-89F7-4EB5-8273-EA5024D052C8}" type="datetimeFigureOut">
              <a:rPr lang="en-GB" smtClean="0"/>
              <a:t>10/08/2018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8BB3F-5308-4062-AF40-7F27A0A0F9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476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A497-89F7-4EB5-8273-EA5024D052C8}" type="datetimeFigureOut">
              <a:rPr lang="en-GB" smtClean="0"/>
              <a:t>10/08/2018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8BB3F-5308-4062-AF40-7F27A0A0F9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655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A497-89F7-4EB5-8273-EA5024D052C8}" type="datetimeFigureOut">
              <a:rPr lang="en-GB" smtClean="0"/>
              <a:t>10/08/2018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8BB3F-5308-4062-AF40-7F27A0A0F9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350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EA497-89F7-4EB5-8273-EA5024D052C8}" type="datetimeFigureOut">
              <a:rPr lang="en-GB" smtClean="0"/>
              <a:t>10/08/2018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8BB3F-5308-4062-AF40-7F27A0A0F9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518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image" Target="../media/image3.emf"/><Relationship Id="rId7" Type="http://schemas.openxmlformats.org/officeDocument/2006/relationships/slide" Target="slide57.xml"/><Relationship Id="rId12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slide" Target="slide50.xml"/><Relationship Id="rId5" Type="http://schemas.openxmlformats.org/officeDocument/2006/relationships/slide" Target="slide21.xml"/><Relationship Id="rId10" Type="http://schemas.openxmlformats.org/officeDocument/2006/relationships/slide" Target="slide44.xml"/><Relationship Id="rId4" Type="http://schemas.openxmlformats.org/officeDocument/2006/relationships/slide" Target="slide9.xml"/><Relationship Id="rId9" Type="http://schemas.openxmlformats.org/officeDocument/2006/relationships/slide" Target="slide3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hyperlink" Target="https://www.youtube.com/user/UoPLibrary" TargetMode="External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hyperlink" Target="https://www.instagram.com/uoplibrary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11" Type="http://schemas.openxmlformats.org/officeDocument/2006/relationships/hyperlink" Target="https://www.facebook.com/uoplibrary" TargetMode="External"/><Relationship Id="rId5" Type="http://schemas.openxmlformats.org/officeDocument/2006/relationships/image" Target="../media/image18.png"/><Relationship Id="rId15" Type="http://schemas.openxmlformats.org/officeDocument/2006/relationships/hyperlink" Target="https://www.pinterest.co.uk/uoplibrary/" TargetMode="External"/><Relationship Id="rId10" Type="http://schemas.openxmlformats.org/officeDocument/2006/relationships/hyperlink" Target="https://twitter.com/uoplibrary" TargetMode="External"/><Relationship Id="rId4" Type="http://schemas.openxmlformats.org/officeDocument/2006/relationships/image" Target="../media/image17.png"/><Relationship Id="rId9" Type="http://schemas.openxmlformats.org/officeDocument/2006/relationships/image" Target="../media/image1.png"/><Relationship Id="rId14" Type="http://schemas.openxmlformats.org/officeDocument/2006/relationships/hyperlink" Target="http://www.liblog.port.ac.uk/blo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34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5984413"/>
            <a:ext cx="5644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Creative Commons Licence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http://www.flickr.com/photos/rossjamesparker/89414788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31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23928" y="2233865"/>
            <a:ext cx="2520280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Outsourcing</a:t>
            </a:r>
          </a:p>
          <a:p>
            <a:pPr algn="ctr"/>
            <a:r>
              <a:rPr lang="en-GB" sz="3200" dirty="0" smtClean="0"/>
              <a:t>technical help</a:t>
            </a:r>
          </a:p>
          <a:p>
            <a:pPr algn="ctr"/>
            <a:r>
              <a:rPr lang="en-GB" sz="3200" dirty="0" smtClean="0"/>
              <a:t>to call-centres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3140968"/>
            <a:ext cx="2520280" cy="156966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online help</a:t>
            </a:r>
          </a:p>
          <a:p>
            <a:pPr algn="ctr"/>
            <a:r>
              <a:rPr lang="en-GB" sz="2400" dirty="0" smtClean="0"/>
              <a:t>help lines</a:t>
            </a:r>
          </a:p>
          <a:p>
            <a:pPr algn="ctr"/>
            <a:r>
              <a:rPr lang="en-GB" sz="2400" dirty="0" smtClean="0"/>
              <a:t>telephone support</a:t>
            </a:r>
          </a:p>
          <a:p>
            <a:pPr algn="ctr"/>
            <a:r>
              <a:rPr lang="en-GB" sz="2400" dirty="0" smtClean="0"/>
              <a:t>telephone hotlines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366" y="2492896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help desk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508104" y="3694965"/>
            <a:ext cx="1728192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call-</a:t>
            </a:r>
            <a:r>
              <a:rPr lang="en-GB" sz="2400" dirty="0" err="1" smtClean="0"/>
              <a:t>centers</a:t>
            </a:r>
            <a:endParaRPr lang="en-GB" sz="1400" dirty="0"/>
          </a:p>
        </p:txBody>
      </p:sp>
      <p:cxnSp>
        <p:nvCxnSpPr>
          <p:cNvPr id="20" name="Straight Arrow Connector 19"/>
          <p:cNvCxnSpPr>
            <a:stCxn id="5" idx="1"/>
          </p:cNvCxnSpPr>
          <p:nvPr/>
        </p:nvCxnSpPr>
        <p:spPr>
          <a:xfrm flipH="1">
            <a:off x="2630161" y="3018695"/>
            <a:ext cx="1293767" cy="3964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1"/>
          </p:cNvCxnSpPr>
          <p:nvPr/>
        </p:nvCxnSpPr>
        <p:spPr>
          <a:xfrm flipH="1">
            <a:off x="2483768" y="3018695"/>
            <a:ext cx="1440160" cy="676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5" idx="1"/>
          </p:cNvCxnSpPr>
          <p:nvPr/>
        </p:nvCxnSpPr>
        <p:spPr>
          <a:xfrm flipH="1">
            <a:off x="2915816" y="3018695"/>
            <a:ext cx="1008112" cy="9863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5" idx="1"/>
          </p:cNvCxnSpPr>
          <p:nvPr/>
        </p:nvCxnSpPr>
        <p:spPr>
          <a:xfrm flipH="1">
            <a:off x="2987824" y="3018695"/>
            <a:ext cx="936104" cy="13464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7" idx="2"/>
          </p:cNvCxnSpPr>
          <p:nvPr/>
        </p:nvCxnSpPr>
        <p:spPr>
          <a:xfrm flipH="1" flipV="1">
            <a:off x="778442" y="2954561"/>
            <a:ext cx="193158" cy="1864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Afbeelding 22">
            <a:extLst>
              <a:ext uri="{FF2B5EF4-FFF2-40B4-BE49-F238E27FC236}">
                <a16:creationId xmlns:a16="http://schemas.microsoft.com/office/drawing/2014/main" id="{E63E3581-10E1-4073-944D-F8E146E171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37312"/>
            <a:ext cx="1592381" cy="56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85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23928" y="2233865"/>
            <a:ext cx="2520280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Outsourcing</a:t>
            </a:r>
          </a:p>
          <a:p>
            <a:pPr algn="ctr"/>
            <a:r>
              <a:rPr lang="en-GB" sz="3200" dirty="0" smtClean="0"/>
              <a:t>technical help</a:t>
            </a:r>
          </a:p>
          <a:p>
            <a:pPr algn="ctr"/>
            <a:r>
              <a:rPr lang="en-GB" sz="3200" dirty="0" smtClean="0"/>
              <a:t>to call-centres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3140968"/>
            <a:ext cx="2520280" cy="156966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online help</a:t>
            </a:r>
          </a:p>
          <a:p>
            <a:pPr algn="ctr"/>
            <a:r>
              <a:rPr lang="en-GB" sz="2400" dirty="0" smtClean="0"/>
              <a:t>help lines</a:t>
            </a:r>
          </a:p>
          <a:p>
            <a:pPr algn="ctr"/>
            <a:r>
              <a:rPr lang="en-GB" sz="2400" dirty="0" smtClean="0"/>
              <a:t>telephone support</a:t>
            </a:r>
          </a:p>
          <a:p>
            <a:pPr algn="ctr"/>
            <a:r>
              <a:rPr lang="en-GB" sz="2400" dirty="0" smtClean="0"/>
              <a:t>telephone hotlines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366" y="2492896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help desk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7342738" y="2953510"/>
            <a:ext cx="1801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out-sourcing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092280" y="2492896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outsourcing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508104" y="3694965"/>
            <a:ext cx="1728192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call-</a:t>
            </a:r>
            <a:r>
              <a:rPr lang="en-GB" sz="2400" dirty="0" err="1" smtClean="0"/>
              <a:t>centers</a:t>
            </a:r>
            <a:endParaRPr lang="en-GB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7596336" y="4365104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costs</a:t>
            </a:r>
            <a:endParaRPr lang="en-GB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074550" y="5042829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UK</a:t>
            </a:r>
            <a:endParaRPr lang="en-GB" sz="1400" dirty="0"/>
          </a:p>
        </p:txBody>
      </p:sp>
      <p:cxnSp>
        <p:nvCxnSpPr>
          <p:cNvPr id="20" name="Straight Arrow Connector 19"/>
          <p:cNvCxnSpPr>
            <a:stCxn id="5" idx="1"/>
          </p:cNvCxnSpPr>
          <p:nvPr/>
        </p:nvCxnSpPr>
        <p:spPr>
          <a:xfrm flipH="1">
            <a:off x="2630161" y="3018695"/>
            <a:ext cx="1293767" cy="3964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1"/>
          </p:cNvCxnSpPr>
          <p:nvPr/>
        </p:nvCxnSpPr>
        <p:spPr>
          <a:xfrm flipH="1">
            <a:off x="2483768" y="3018695"/>
            <a:ext cx="1440160" cy="676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5" idx="1"/>
          </p:cNvCxnSpPr>
          <p:nvPr/>
        </p:nvCxnSpPr>
        <p:spPr>
          <a:xfrm flipH="1">
            <a:off x="2915816" y="3018695"/>
            <a:ext cx="1008112" cy="9863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5" idx="1"/>
          </p:cNvCxnSpPr>
          <p:nvPr/>
        </p:nvCxnSpPr>
        <p:spPr>
          <a:xfrm flipH="1">
            <a:off x="2987824" y="3018695"/>
            <a:ext cx="936104" cy="13464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8" idx="2"/>
          </p:cNvCxnSpPr>
          <p:nvPr/>
        </p:nvCxnSpPr>
        <p:spPr>
          <a:xfrm>
            <a:off x="8243369" y="3415175"/>
            <a:ext cx="0" cy="1011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9" idx="1"/>
          </p:cNvCxnSpPr>
          <p:nvPr/>
        </p:nvCxnSpPr>
        <p:spPr>
          <a:xfrm flipV="1">
            <a:off x="6444208" y="2723729"/>
            <a:ext cx="648072" cy="1292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5" idx="2"/>
            <a:endCxn id="15" idx="0"/>
          </p:cNvCxnSpPr>
          <p:nvPr/>
        </p:nvCxnSpPr>
        <p:spPr>
          <a:xfrm flipH="1">
            <a:off x="3758626" y="3803525"/>
            <a:ext cx="1425442" cy="12393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5" idx="2"/>
          </p:cNvCxnSpPr>
          <p:nvPr/>
        </p:nvCxnSpPr>
        <p:spPr>
          <a:xfrm>
            <a:off x="5184068" y="3803525"/>
            <a:ext cx="432048" cy="14377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7" idx="2"/>
          </p:cNvCxnSpPr>
          <p:nvPr/>
        </p:nvCxnSpPr>
        <p:spPr>
          <a:xfrm flipH="1" flipV="1">
            <a:off x="778442" y="2954561"/>
            <a:ext cx="193158" cy="1864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932040" y="5241241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India</a:t>
            </a:r>
            <a:endParaRPr lang="en-GB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3824926" y="5504840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comparison</a:t>
            </a:r>
            <a:endParaRPr lang="en-GB" sz="1050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3995936" y="5273661"/>
            <a:ext cx="1188132" cy="19841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E63E3581-10E1-4073-944D-F8E146E171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37312"/>
            <a:ext cx="1592381" cy="56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0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23928" y="2233865"/>
            <a:ext cx="2520280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Outsourcing</a:t>
            </a:r>
          </a:p>
          <a:p>
            <a:pPr algn="ctr"/>
            <a:r>
              <a:rPr lang="en-GB" sz="3200" dirty="0" smtClean="0"/>
              <a:t>technical help</a:t>
            </a:r>
          </a:p>
          <a:p>
            <a:pPr algn="ctr"/>
            <a:r>
              <a:rPr lang="en-GB" sz="3200" dirty="0" smtClean="0"/>
              <a:t>to call-centres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3140968"/>
            <a:ext cx="2520280" cy="193899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online help</a:t>
            </a:r>
          </a:p>
          <a:p>
            <a:pPr algn="ctr"/>
            <a:r>
              <a:rPr lang="en-GB" sz="2400" dirty="0" smtClean="0"/>
              <a:t>help lines</a:t>
            </a:r>
          </a:p>
          <a:p>
            <a:pPr algn="ctr"/>
            <a:r>
              <a:rPr lang="en-GB" sz="2400" dirty="0" smtClean="0"/>
              <a:t>telephone support</a:t>
            </a:r>
          </a:p>
          <a:p>
            <a:pPr algn="ctr"/>
            <a:r>
              <a:rPr lang="en-GB" sz="2400" dirty="0" smtClean="0"/>
              <a:t>telephone hotlines</a:t>
            </a:r>
          </a:p>
          <a:p>
            <a:pPr algn="ctr"/>
            <a:r>
              <a:rPr lang="en-GB" sz="2400" dirty="0" smtClean="0"/>
              <a:t>technical support</a:t>
            </a:r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94366" y="2492896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help desk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7342738" y="2953510"/>
            <a:ext cx="1801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out-sourcing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092280" y="2492896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outsourcing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508104" y="3694965"/>
            <a:ext cx="1728192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call-</a:t>
            </a:r>
            <a:r>
              <a:rPr lang="en-GB" sz="2400" dirty="0" err="1" smtClean="0"/>
              <a:t>centers</a:t>
            </a:r>
            <a:endParaRPr lang="en-GB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7596336" y="4365104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costs</a:t>
            </a:r>
            <a:endParaRPr lang="en-GB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3824926" y="5504840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comparison</a:t>
            </a:r>
            <a:endParaRPr lang="en-GB" sz="1050" dirty="0"/>
          </a:p>
        </p:txBody>
      </p:sp>
      <p:sp>
        <p:nvSpPr>
          <p:cNvPr id="15" name="TextBox 14"/>
          <p:cNvSpPr txBox="1"/>
          <p:nvPr/>
        </p:nvSpPr>
        <p:spPr>
          <a:xfrm>
            <a:off x="3074550" y="5042829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UK</a:t>
            </a:r>
            <a:endParaRPr lang="en-GB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4932040" y="5241241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India</a:t>
            </a:r>
            <a:endParaRPr lang="en-GB" sz="1400" dirty="0"/>
          </a:p>
        </p:txBody>
      </p:sp>
      <p:cxnSp>
        <p:nvCxnSpPr>
          <p:cNvPr id="20" name="Straight Arrow Connector 19"/>
          <p:cNvCxnSpPr>
            <a:stCxn id="5" idx="1"/>
          </p:cNvCxnSpPr>
          <p:nvPr/>
        </p:nvCxnSpPr>
        <p:spPr>
          <a:xfrm flipH="1">
            <a:off x="2630161" y="3018695"/>
            <a:ext cx="1293767" cy="3964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1"/>
          </p:cNvCxnSpPr>
          <p:nvPr/>
        </p:nvCxnSpPr>
        <p:spPr>
          <a:xfrm flipH="1">
            <a:off x="2483768" y="3018695"/>
            <a:ext cx="1440160" cy="676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5" idx="1"/>
          </p:cNvCxnSpPr>
          <p:nvPr/>
        </p:nvCxnSpPr>
        <p:spPr>
          <a:xfrm flipH="1">
            <a:off x="2915816" y="3018695"/>
            <a:ext cx="1008112" cy="9863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5" idx="1"/>
          </p:cNvCxnSpPr>
          <p:nvPr/>
        </p:nvCxnSpPr>
        <p:spPr>
          <a:xfrm flipH="1">
            <a:off x="2987824" y="3018695"/>
            <a:ext cx="936104" cy="13464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8" idx="2"/>
          </p:cNvCxnSpPr>
          <p:nvPr/>
        </p:nvCxnSpPr>
        <p:spPr>
          <a:xfrm>
            <a:off x="8243369" y="3415175"/>
            <a:ext cx="0" cy="1011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9" idx="1"/>
          </p:cNvCxnSpPr>
          <p:nvPr/>
        </p:nvCxnSpPr>
        <p:spPr>
          <a:xfrm flipV="1">
            <a:off x="6444208" y="2723729"/>
            <a:ext cx="648072" cy="1292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5" idx="2"/>
            <a:endCxn id="15" idx="0"/>
          </p:cNvCxnSpPr>
          <p:nvPr/>
        </p:nvCxnSpPr>
        <p:spPr>
          <a:xfrm flipH="1">
            <a:off x="3758626" y="3803525"/>
            <a:ext cx="1425442" cy="12393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5" idx="2"/>
            <a:endCxn id="16" idx="0"/>
          </p:cNvCxnSpPr>
          <p:nvPr/>
        </p:nvCxnSpPr>
        <p:spPr>
          <a:xfrm>
            <a:off x="5184068" y="3803525"/>
            <a:ext cx="432048" cy="14377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995936" y="5273661"/>
            <a:ext cx="1188132" cy="19841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7" idx="2"/>
          </p:cNvCxnSpPr>
          <p:nvPr/>
        </p:nvCxnSpPr>
        <p:spPr>
          <a:xfrm flipH="1" flipV="1">
            <a:off x="778442" y="2954561"/>
            <a:ext cx="193158" cy="1864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95536" y="5504840"/>
            <a:ext cx="2520280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U.K.</a:t>
            </a:r>
          </a:p>
          <a:p>
            <a:pPr algn="ctr"/>
            <a:r>
              <a:rPr lang="en-GB" sz="2400" dirty="0" smtClean="0"/>
              <a:t>United Kingdom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2195736" y="5372867"/>
            <a:ext cx="1260140" cy="3300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2555776" y="5372867"/>
            <a:ext cx="900100" cy="5764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2771800" y="5472073"/>
            <a:ext cx="684076" cy="9092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051720" y="6306293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England</a:t>
            </a:r>
            <a:endParaRPr lang="en-GB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6948264" y="2132856"/>
            <a:ext cx="2267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contracting out</a:t>
            </a:r>
            <a:endParaRPr lang="en-GB" sz="1400" dirty="0"/>
          </a:p>
        </p:txBody>
      </p:sp>
      <p:pic>
        <p:nvPicPr>
          <p:cNvPr id="29" name="Afbeelding 22">
            <a:extLst>
              <a:ext uri="{FF2B5EF4-FFF2-40B4-BE49-F238E27FC236}">
                <a16:creationId xmlns:a16="http://schemas.microsoft.com/office/drawing/2014/main" id="{E63E3581-10E1-4073-944D-F8E146E171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37312"/>
            <a:ext cx="1592381" cy="56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70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23928" y="2233865"/>
            <a:ext cx="2520280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Outsourcing</a:t>
            </a:r>
          </a:p>
          <a:p>
            <a:pPr algn="ctr"/>
            <a:r>
              <a:rPr lang="en-GB" sz="3200" dirty="0" smtClean="0"/>
              <a:t>technical help</a:t>
            </a:r>
          </a:p>
          <a:p>
            <a:pPr algn="ctr"/>
            <a:r>
              <a:rPr lang="en-GB" sz="3200" dirty="0" smtClean="0"/>
              <a:t>to call-centres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3140968"/>
            <a:ext cx="2520280" cy="193899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online help</a:t>
            </a:r>
          </a:p>
          <a:p>
            <a:pPr algn="ctr"/>
            <a:r>
              <a:rPr lang="en-GB" sz="2400" dirty="0" smtClean="0"/>
              <a:t>help lines</a:t>
            </a:r>
          </a:p>
          <a:p>
            <a:pPr algn="ctr"/>
            <a:r>
              <a:rPr lang="en-GB" sz="2400" dirty="0" smtClean="0"/>
              <a:t>telephone support</a:t>
            </a:r>
          </a:p>
          <a:p>
            <a:pPr algn="ctr"/>
            <a:r>
              <a:rPr lang="en-GB" sz="2400" dirty="0" smtClean="0"/>
              <a:t>telephone hotlines</a:t>
            </a:r>
          </a:p>
          <a:p>
            <a:pPr algn="ctr"/>
            <a:r>
              <a:rPr lang="en-GB" sz="2400" dirty="0" smtClean="0"/>
              <a:t>technical support</a:t>
            </a:r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94366" y="2492896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help desk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7342738" y="2953510"/>
            <a:ext cx="1801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out-sourcing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092280" y="2492896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outsourcing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508104" y="3694965"/>
            <a:ext cx="1728192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call-</a:t>
            </a:r>
            <a:r>
              <a:rPr lang="en-GB" sz="2400" dirty="0" err="1" smtClean="0"/>
              <a:t>centers</a:t>
            </a:r>
            <a:endParaRPr lang="en-GB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7596336" y="4365104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costs</a:t>
            </a:r>
            <a:endParaRPr lang="en-GB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7092280" y="1260209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web-based</a:t>
            </a:r>
            <a:endParaRPr lang="en-GB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5736432" y="404664"/>
            <a:ext cx="2988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telecommunications networks</a:t>
            </a:r>
            <a:endParaRPr lang="en-GB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3824926" y="5504840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comparison</a:t>
            </a:r>
            <a:endParaRPr lang="en-GB" sz="1050" dirty="0"/>
          </a:p>
        </p:txBody>
      </p:sp>
      <p:sp>
        <p:nvSpPr>
          <p:cNvPr id="15" name="TextBox 14"/>
          <p:cNvSpPr txBox="1"/>
          <p:nvPr/>
        </p:nvSpPr>
        <p:spPr>
          <a:xfrm>
            <a:off x="3074550" y="5042829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UK</a:t>
            </a:r>
            <a:endParaRPr lang="en-GB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4932040" y="5241241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India</a:t>
            </a:r>
            <a:endParaRPr lang="en-GB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1187624" y="983210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IT or I.T.</a:t>
            </a:r>
            <a:endParaRPr lang="en-GB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1336394" y="260648"/>
            <a:ext cx="2587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i</a:t>
            </a:r>
            <a:r>
              <a:rPr lang="en-GB" sz="2400" dirty="0" smtClean="0"/>
              <a:t>nformation </a:t>
            </a:r>
            <a:r>
              <a:rPr lang="en-GB" sz="2400" dirty="0" err="1" smtClean="0"/>
              <a:t>technnology</a:t>
            </a:r>
            <a:endParaRPr lang="en-GB" sz="1400" dirty="0"/>
          </a:p>
        </p:txBody>
      </p:sp>
      <p:cxnSp>
        <p:nvCxnSpPr>
          <p:cNvPr id="20" name="Straight Arrow Connector 19"/>
          <p:cNvCxnSpPr>
            <a:stCxn id="5" idx="1"/>
          </p:cNvCxnSpPr>
          <p:nvPr/>
        </p:nvCxnSpPr>
        <p:spPr>
          <a:xfrm flipH="1">
            <a:off x="2630161" y="3018695"/>
            <a:ext cx="1293767" cy="3964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1"/>
          </p:cNvCxnSpPr>
          <p:nvPr/>
        </p:nvCxnSpPr>
        <p:spPr>
          <a:xfrm flipH="1">
            <a:off x="2483768" y="3018695"/>
            <a:ext cx="1440160" cy="676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5" idx="1"/>
          </p:cNvCxnSpPr>
          <p:nvPr/>
        </p:nvCxnSpPr>
        <p:spPr>
          <a:xfrm flipH="1">
            <a:off x="2915816" y="3018695"/>
            <a:ext cx="1008112" cy="9863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5" idx="1"/>
          </p:cNvCxnSpPr>
          <p:nvPr/>
        </p:nvCxnSpPr>
        <p:spPr>
          <a:xfrm flipH="1">
            <a:off x="2987824" y="3018695"/>
            <a:ext cx="936104" cy="13464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8" idx="2"/>
          </p:cNvCxnSpPr>
          <p:nvPr/>
        </p:nvCxnSpPr>
        <p:spPr>
          <a:xfrm>
            <a:off x="8243369" y="3415175"/>
            <a:ext cx="0" cy="1011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9" idx="1"/>
          </p:cNvCxnSpPr>
          <p:nvPr/>
        </p:nvCxnSpPr>
        <p:spPr>
          <a:xfrm flipV="1">
            <a:off x="6444208" y="2723729"/>
            <a:ext cx="648072" cy="1292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5" idx="0"/>
          </p:cNvCxnSpPr>
          <p:nvPr/>
        </p:nvCxnSpPr>
        <p:spPr>
          <a:xfrm flipV="1">
            <a:off x="5184068" y="983210"/>
            <a:ext cx="1116124" cy="12506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5" idx="0"/>
          </p:cNvCxnSpPr>
          <p:nvPr/>
        </p:nvCxnSpPr>
        <p:spPr>
          <a:xfrm flipH="1" flipV="1">
            <a:off x="3419872" y="1091645"/>
            <a:ext cx="1764196" cy="11422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5" idx="2"/>
            <a:endCxn id="15" idx="0"/>
          </p:cNvCxnSpPr>
          <p:nvPr/>
        </p:nvCxnSpPr>
        <p:spPr>
          <a:xfrm flipH="1">
            <a:off x="3758626" y="3803525"/>
            <a:ext cx="1425442" cy="12393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5" idx="2"/>
            <a:endCxn id="16" idx="0"/>
          </p:cNvCxnSpPr>
          <p:nvPr/>
        </p:nvCxnSpPr>
        <p:spPr>
          <a:xfrm>
            <a:off x="5184068" y="3803525"/>
            <a:ext cx="432048" cy="14377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995936" y="5273661"/>
            <a:ext cx="1188132" cy="19841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7342738" y="1183265"/>
            <a:ext cx="253598" cy="2000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7" idx="2"/>
          </p:cNvCxnSpPr>
          <p:nvPr/>
        </p:nvCxnSpPr>
        <p:spPr>
          <a:xfrm flipH="1" flipV="1">
            <a:off x="778442" y="2954561"/>
            <a:ext cx="193158" cy="1864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95536" y="5504840"/>
            <a:ext cx="2520280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U.K.</a:t>
            </a:r>
          </a:p>
          <a:p>
            <a:pPr algn="ctr"/>
            <a:r>
              <a:rPr lang="en-GB" sz="2400" dirty="0" smtClean="0"/>
              <a:t>United Kingdom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2195736" y="5372867"/>
            <a:ext cx="1260140" cy="3300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2555776" y="5372867"/>
            <a:ext cx="900100" cy="5764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2771800" y="5472073"/>
            <a:ext cx="684076" cy="9092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051720" y="6306293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England</a:t>
            </a:r>
            <a:endParaRPr lang="en-GB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6948264" y="2132856"/>
            <a:ext cx="2267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contracting out</a:t>
            </a:r>
            <a:endParaRPr lang="en-GB" sz="1400" dirty="0"/>
          </a:p>
        </p:txBody>
      </p:sp>
      <p:pic>
        <p:nvPicPr>
          <p:cNvPr id="36" name="Afbeelding 22">
            <a:extLst>
              <a:ext uri="{FF2B5EF4-FFF2-40B4-BE49-F238E27FC236}">
                <a16:creationId xmlns:a16="http://schemas.microsoft.com/office/drawing/2014/main" id="{E63E3581-10E1-4073-944D-F8E146E171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37312"/>
            <a:ext cx="1592381" cy="56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764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539750" y="2781300"/>
            <a:ext cx="8229600" cy="36290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GB" sz="1800" dirty="0" smtClean="0"/>
              <a:t>Think about the keywords you use in the Library Catalogue, in database searching, or in Google/Google Scholar</a:t>
            </a:r>
          </a:p>
          <a:p>
            <a:pPr eaLnBrk="1" hangingPunct="1"/>
            <a:r>
              <a:rPr lang="en-GB" sz="1800" dirty="0" smtClean="0"/>
              <a:t>Alternative words – lift/elevator; colour/</a:t>
            </a:r>
            <a:r>
              <a:rPr lang="en-GB" sz="1800" dirty="0" err="1" smtClean="0"/>
              <a:t>color</a:t>
            </a:r>
            <a:endParaRPr lang="en-GB" sz="1800" dirty="0" smtClean="0"/>
          </a:p>
          <a:p>
            <a:pPr eaLnBrk="1" hangingPunct="1"/>
            <a:r>
              <a:rPr lang="en-GB" sz="1800" dirty="0" smtClean="0"/>
              <a:t>Note tips such as truncation: </a:t>
            </a:r>
            <a:r>
              <a:rPr lang="en-GB" sz="1800" dirty="0" err="1" smtClean="0"/>
              <a:t>outsourc</a:t>
            </a:r>
            <a:r>
              <a:rPr lang="en-GB" sz="1800" dirty="0" smtClean="0"/>
              <a:t>* will search (in most databases but not Google) for outsource, outsourced, outsourcing etc.</a:t>
            </a:r>
          </a:p>
          <a:p>
            <a:pPr eaLnBrk="1" hangingPunct="1"/>
            <a:r>
              <a:rPr lang="en-GB" sz="1800" dirty="0" smtClean="0"/>
              <a:t>Watch out for punctuation such as hyphens which Google ignores but many databases treat as a separate search</a:t>
            </a:r>
          </a:p>
          <a:p>
            <a:pPr eaLnBrk="1" hangingPunct="1"/>
            <a:r>
              <a:rPr lang="en-GB" sz="1800" dirty="0" smtClean="0"/>
              <a:t>Use “ “ to search for phrases “information technology”</a:t>
            </a:r>
          </a:p>
          <a:p>
            <a:pPr eaLnBrk="1" hangingPunct="1"/>
            <a:r>
              <a:rPr lang="en-GB" sz="1800" dirty="0" smtClean="0"/>
              <a:t>Related keywords: online help, technical support, help lines</a:t>
            </a:r>
          </a:p>
          <a:p>
            <a:pPr eaLnBrk="1" hangingPunct="1"/>
            <a:r>
              <a:rPr lang="en-GB" sz="1800" dirty="0" smtClean="0"/>
              <a:t>If you’re finding too much, narrow down your search</a:t>
            </a:r>
          </a:p>
          <a:p>
            <a:pPr eaLnBrk="1" hangingPunct="1"/>
            <a:r>
              <a:rPr lang="en-GB" sz="1800" dirty="0" smtClean="0"/>
              <a:t>If you’re finding too little, broaden your search out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6" t="14739" r="11592" b="9345"/>
          <a:stretch/>
        </p:blipFill>
        <p:spPr bwMode="auto">
          <a:xfrm>
            <a:off x="2339752" y="44624"/>
            <a:ext cx="3744416" cy="2814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Afbeelding 22">
            <a:extLst>
              <a:ext uri="{FF2B5EF4-FFF2-40B4-BE49-F238E27FC236}">
                <a16:creationId xmlns:a16="http://schemas.microsoft.com/office/drawing/2014/main" id="{E63E3581-10E1-4073-944D-F8E146E171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37312"/>
            <a:ext cx="1592381" cy="56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7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2">
            <a:extLst>
              <a:ext uri="{FF2B5EF4-FFF2-40B4-BE49-F238E27FC236}">
                <a16:creationId xmlns:a16="http://schemas.microsoft.com/office/drawing/2014/main" id="{E63E3581-10E1-4073-944D-F8E146E171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37312"/>
            <a:ext cx="1592381" cy="56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69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45268" y="2901342"/>
            <a:ext cx="6264696" cy="1224136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FF00"/>
                </a:solidFill>
              </a:rPr>
              <a:t>Risk assessment of OSH factors in the </a:t>
            </a:r>
            <a:r>
              <a:rPr lang="en-GB" sz="2800" dirty="0" smtClean="0">
                <a:solidFill>
                  <a:srgbClr val="FFFF00"/>
                </a:solidFill>
              </a:rPr>
              <a:t>building industry in Lithuania</a:t>
            </a:r>
            <a:endParaRPr lang="en-GB" sz="2800" dirty="0">
              <a:solidFill>
                <a:srgbClr val="FFFF00"/>
              </a:solidFill>
            </a:endParaRPr>
          </a:p>
        </p:txBody>
      </p:sp>
      <p:pic>
        <p:nvPicPr>
          <p:cNvPr id="3" name="Afbeelding 22">
            <a:extLst>
              <a:ext uri="{FF2B5EF4-FFF2-40B4-BE49-F238E27FC236}">
                <a16:creationId xmlns:a16="http://schemas.microsoft.com/office/drawing/2014/main" id="{E63E3581-10E1-4073-944D-F8E146E171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37312"/>
            <a:ext cx="1592381" cy="56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252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1245268" y="2901342"/>
            <a:ext cx="6264696" cy="1224136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FF00"/>
                </a:solidFill>
              </a:rPr>
              <a:t>Risk assessment of OSH factors in the </a:t>
            </a:r>
            <a:r>
              <a:rPr lang="en-GB" sz="2800" dirty="0" smtClean="0">
                <a:solidFill>
                  <a:srgbClr val="FFFF00"/>
                </a:solidFill>
              </a:rPr>
              <a:t>building industry in Lithuania</a:t>
            </a:r>
            <a:endParaRPr lang="en-GB" sz="2800" dirty="0">
              <a:solidFill>
                <a:srgbClr val="FFFF00"/>
              </a:solidFill>
            </a:endParaRPr>
          </a:p>
        </p:txBody>
      </p:sp>
      <p:cxnSp>
        <p:nvCxnSpPr>
          <p:cNvPr id="4" name="Straight Arrow Connector 3"/>
          <p:cNvCxnSpPr>
            <a:endCxn id="15" idx="0"/>
          </p:cNvCxnSpPr>
          <p:nvPr/>
        </p:nvCxnSpPr>
        <p:spPr>
          <a:xfrm flipH="1">
            <a:off x="2597596" y="3987849"/>
            <a:ext cx="555460" cy="889058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453183" y="5037588"/>
            <a:ext cx="1492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Lithuania*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87539" y="4876907"/>
            <a:ext cx="1820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construction </a:t>
            </a:r>
          </a:p>
        </p:txBody>
      </p:sp>
      <p:cxnSp>
        <p:nvCxnSpPr>
          <p:cNvPr id="19" name="Straight Arrow Connector 18"/>
          <p:cNvCxnSpPr>
            <a:endCxn id="5" idx="0"/>
          </p:cNvCxnSpPr>
          <p:nvPr/>
        </p:nvCxnSpPr>
        <p:spPr>
          <a:xfrm>
            <a:off x="5737641" y="3929156"/>
            <a:ext cx="461900" cy="1108432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971645" y="2063943"/>
            <a:ext cx="1857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chronological</a:t>
            </a:r>
            <a:endParaRPr lang="en-GB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2875411" y="1602278"/>
            <a:ext cx="4013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occupational safety and health</a:t>
            </a:r>
            <a:endParaRPr lang="en-GB" sz="2400" dirty="0"/>
          </a:p>
        </p:txBody>
      </p:sp>
      <p:cxnSp>
        <p:nvCxnSpPr>
          <p:cNvPr id="36" name="Straight Arrow Connector 35"/>
          <p:cNvCxnSpPr>
            <a:endCxn id="35" idx="2"/>
          </p:cNvCxnSpPr>
          <p:nvPr/>
        </p:nvCxnSpPr>
        <p:spPr>
          <a:xfrm flipV="1">
            <a:off x="4747620" y="2063943"/>
            <a:ext cx="134302" cy="1053423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005804" y="4252539"/>
            <a:ext cx="1774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geographical</a:t>
            </a:r>
            <a:endParaRPr lang="en-GB" sz="2400" dirty="0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7509964" y="3513410"/>
            <a:ext cx="334000" cy="870482"/>
          </a:xfrm>
          <a:prstGeom prst="bentConnector2">
            <a:avLst/>
          </a:prstGeom>
          <a:ln w="38100">
            <a:solidFill>
              <a:schemeClr val="accent4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49"/>
          <p:cNvCxnSpPr/>
          <p:nvPr/>
        </p:nvCxnSpPr>
        <p:spPr>
          <a:xfrm flipV="1">
            <a:off x="7509964" y="2477474"/>
            <a:ext cx="478016" cy="1035936"/>
          </a:xfrm>
          <a:prstGeom prst="bentConnector2">
            <a:avLst/>
          </a:prstGeom>
          <a:ln w="38100">
            <a:solidFill>
              <a:schemeClr val="accent4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95535" y="2246641"/>
            <a:ext cx="2134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risk assessment</a:t>
            </a:r>
            <a:endParaRPr lang="en-GB" sz="2400" dirty="0"/>
          </a:p>
        </p:txBody>
      </p:sp>
      <p:cxnSp>
        <p:nvCxnSpPr>
          <p:cNvPr id="47" name="Straight Arrow Connector 46"/>
          <p:cNvCxnSpPr/>
          <p:nvPr/>
        </p:nvCxnSpPr>
        <p:spPr>
          <a:xfrm flipH="1" flipV="1">
            <a:off x="1470424" y="2636912"/>
            <a:ext cx="612900" cy="480454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Afbeelding 22">
            <a:extLst>
              <a:ext uri="{FF2B5EF4-FFF2-40B4-BE49-F238E27FC236}">
                <a16:creationId xmlns:a16="http://schemas.microsoft.com/office/drawing/2014/main" id="{E63E3581-10E1-4073-944D-F8E146E171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37312"/>
            <a:ext cx="1592381" cy="56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054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1245268" y="2901342"/>
            <a:ext cx="6264696" cy="1224136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FF00"/>
                </a:solidFill>
              </a:rPr>
              <a:t>Risk assessment of OSH factors in the </a:t>
            </a:r>
            <a:r>
              <a:rPr lang="en-GB" sz="2800" dirty="0" smtClean="0">
                <a:solidFill>
                  <a:srgbClr val="FFFF00"/>
                </a:solidFill>
              </a:rPr>
              <a:t>building industry in Lithuania</a:t>
            </a:r>
            <a:endParaRPr lang="en-GB" sz="2800" dirty="0">
              <a:solidFill>
                <a:srgbClr val="FFFF00"/>
              </a:solidFill>
            </a:endParaRPr>
          </a:p>
        </p:txBody>
      </p:sp>
      <p:cxnSp>
        <p:nvCxnSpPr>
          <p:cNvPr id="4" name="Straight Arrow Connector 3"/>
          <p:cNvCxnSpPr>
            <a:endCxn id="15" idx="0"/>
          </p:cNvCxnSpPr>
          <p:nvPr/>
        </p:nvCxnSpPr>
        <p:spPr>
          <a:xfrm flipH="1">
            <a:off x="2597596" y="3987849"/>
            <a:ext cx="555460" cy="889058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453183" y="5037588"/>
            <a:ext cx="1492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Lithuania*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87539" y="4876907"/>
            <a:ext cx="1820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construction </a:t>
            </a:r>
          </a:p>
        </p:txBody>
      </p:sp>
      <p:cxnSp>
        <p:nvCxnSpPr>
          <p:cNvPr id="18" name="Straight Arrow Connector 17"/>
          <p:cNvCxnSpPr>
            <a:endCxn id="3" idx="0"/>
          </p:cNvCxnSpPr>
          <p:nvPr/>
        </p:nvCxnSpPr>
        <p:spPr>
          <a:xfrm flipH="1">
            <a:off x="2089780" y="5287215"/>
            <a:ext cx="393988" cy="549987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5" idx="0"/>
          </p:cNvCxnSpPr>
          <p:nvPr/>
        </p:nvCxnSpPr>
        <p:spPr>
          <a:xfrm>
            <a:off x="5737641" y="3929156"/>
            <a:ext cx="461900" cy="1108432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971645" y="2063943"/>
            <a:ext cx="1857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chronological</a:t>
            </a:r>
            <a:endParaRPr lang="en-GB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1646969" y="476672"/>
            <a:ext cx="2339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health and safety</a:t>
            </a:r>
            <a:endParaRPr lang="en-GB" sz="2400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3739507" y="938337"/>
            <a:ext cx="936105" cy="663942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875411" y="1602278"/>
            <a:ext cx="4013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occupational safety and health</a:t>
            </a:r>
            <a:endParaRPr lang="en-GB" sz="2400" dirty="0"/>
          </a:p>
        </p:txBody>
      </p:sp>
      <p:cxnSp>
        <p:nvCxnSpPr>
          <p:cNvPr id="36" name="Straight Arrow Connector 35"/>
          <p:cNvCxnSpPr>
            <a:endCxn id="35" idx="2"/>
          </p:cNvCxnSpPr>
          <p:nvPr/>
        </p:nvCxnSpPr>
        <p:spPr>
          <a:xfrm flipV="1">
            <a:off x="4747620" y="2063943"/>
            <a:ext cx="134302" cy="1053423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005804" y="4252539"/>
            <a:ext cx="1774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geographical</a:t>
            </a:r>
            <a:endParaRPr lang="en-GB" sz="2400" dirty="0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7509964" y="3513410"/>
            <a:ext cx="334000" cy="870482"/>
          </a:xfrm>
          <a:prstGeom prst="bentConnector2">
            <a:avLst/>
          </a:prstGeom>
          <a:ln w="38100">
            <a:solidFill>
              <a:schemeClr val="accent4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148657" y="5837202"/>
            <a:ext cx="18822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/>
              <a:t>civil engineering</a:t>
            </a:r>
          </a:p>
        </p:txBody>
      </p:sp>
      <p:cxnSp>
        <p:nvCxnSpPr>
          <p:cNvPr id="33" name="Straight Arrow Connector 49"/>
          <p:cNvCxnSpPr/>
          <p:nvPr/>
        </p:nvCxnSpPr>
        <p:spPr>
          <a:xfrm flipV="1">
            <a:off x="7509964" y="2477474"/>
            <a:ext cx="478016" cy="1035936"/>
          </a:xfrm>
          <a:prstGeom prst="bentConnector2">
            <a:avLst/>
          </a:prstGeom>
          <a:ln w="38100">
            <a:solidFill>
              <a:schemeClr val="accent4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5179667" y="1031719"/>
            <a:ext cx="31642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 smtClean="0"/>
              <a:t>occupational safety &amp; health</a:t>
            </a:r>
          </a:p>
          <a:p>
            <a:pPr algn="ctr"/>
            <a:r>
              <a:rPr lang="en-GB" sz="2000" dirty="0" smtClean="0"/>
              <a:t>OSH</a:t>
            </a:r>
            <a:endParaRPr lang="en-GB" sz="2000" dirty="0"/>
          </a:p>
        </p:txBody>
      </p:sp>
      <p:sp>
        <p:nvSpPr>
          <p:cNvPr id="45" name="Rectangle 44"/>
          <p:cNvSpPr/>
          <p:nvPr/>
        </p:nvSpPr>
        <p:spPr>
          <a:xfrm>
            <a:off x="764163" y="831664"/>
            <a:ext cx="17656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 smtClean="0"/>
              <a:t>health &amp; safety</a:t>
            </a:r>
            <a:endParaRPr lang="en-GB" sz="2000" dirty="0"/>
          </a:p>
        </p:txBody>
      </p:sp>
      <p:sp>
        <p:nvSpPr>
          <p:cNvPr id="46" name="TextBox 45"/>
          <p:cNvSpPr txBox="1"/>
          <p:nvPr/>
        </p:nvSpPr>
        <p:spPr>
          <a:xfrm>
            <a:off x="395535" y="2246641"/>
            <a:ext cx="2134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risk assessment</a:t>
            </a:r>
            <a:endParaRPr lang="en-GB" sz="2400" dirty="0"/>
          </a:p>
        </p:txBody>
      </p:sp>
      <p:cxnSp>
        <p:nvCxnSpPr>
          <p:cNvPr id="47" name="Straight Arrow Connector 46"/>
          <p:cNvCxnSpPr/>
          <p:nvPr/>
        </p:nvCxnSpPr>
        <p:spPr>
          <a:xfrm flipH="1" flipV="1">
            <a:off x="1470424" y="2636912"/>
            <a:ext cx="612900" cy="480454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945625" y="1436782"/>
            <a:ext cx="6503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 smtClean="0"/>
              <a:t>risks</a:t>
            </a:r>
            <a:endParaRPr lang="en-GB" sz="2000" dirty="0"/>
          </a:p>
        </p:txBody>
      </p:sp>
      <p:cxnSp>
        <p:nvCxnSpPr>
          <p:cNvPr id="53" name="Straight Arrow Connector 52"/>
          <p:cNvCxnSpPr>
            <a:endCxn id="52" idx="2"/>
          </p:cNvCxnSpPr>
          <p:nvPr/>
        </p:nvCxnSpPr>
        <p:spPr>
          <a:xfrm flipH="1" flipV="1">
            <a:off x="1270811" y="1836892"/>
            <a:ext cx="95922" cy="457883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1415449" y="2046586"/>
            <a:ext cx="19947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 smtClean="0"/>
              <a:t>risk management</a:t>
            </a:r>
            <a:endParaRPr lang="en-GB" sz="2000" dirty="0"/>
          </a:p>
        </p:txBody>
      </p:sp>
      <p:sp>
        <p:nvSpPr>
          <p:cNvPr id="60" name="Rectangle 59"/>
          <p:cNvSpPr/>
          <p:nvPr/>
        </p:nvSpPr>
        <p:spPr>
          <a:xfrm>
            <a:off x="2597596" y="5274693"/>
            <a:ext cx="23966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 smtClean="0"/>
              <a:t>“construction sector”</a:t>
            </a:r>
          </a:p>
          <a:p>
            <a:pPr algn="ctr"/>
            <a:r>
              <a:rPr lang="en-GB" sz="2000" dirty="0" smtClean="0"/>
              <a:t>“building sector”</a:t>
            </a:r>
            <a:endParaRPr lang="en-GB" sz="2000" dirty="0"/>
          </a:p>
        </p:txBody>
      </p:sp>
      <p:pic>
        <p:nvPicPr>
          <p:cNvPr id="26" name="Afbeelding 22">
            <a:extLst>
              <a:ext uri="{FF2B5EF4-FFF2-40B4-BE49-F238E27FC236}">
                <a16:creationId xmlns:a16="http://schemas.microsoft.com/office/drawing/2014/main" id="{E63E3581-10E1-4073-944D-F8E146E171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37312"/>
            <a:ext cx="1592381" cy="56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054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539750" y="2781300"/>
            <a:ext cx="8229600" cy="36290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GB" sz="1800" dirty="0" smtClean="0"/>
              <a:t>Think about the keywords you use in the Library Catalogue, in database searching, or in Google/Google Scholar</a:t>
            </a:r>
          </a:p>
          <a:p>
            <a:pPr eaLnBrk="1" hangingPunct="1"/>
            <a:r>
              <a:rPr lang="en-GB" sz="1800" dirty="0" smtClean="0"/>
              <a:t>Alternative words – lift/elevator; colour/</a:t>
            </a:r>
            <a:r>
              <a:rPr lang="en-GB" sz="1800" dirty="0" err="1" smtClean="0"/>
              <a:t>color</a:t>
            </a:r>
            <a:endParaRPr lang="en-GB" sz="1800" dirty="0" smtClean="0"/>
          </a:p>
          <a:p>
            <a:pPr eaLnBrk="1" hangingPunct="1"/>
            <a:r>
              <a:rPr lang="en-GB" sz="1800" dirty="0" smtClean="0"/>
              <a:t>Note tips such as truncation: </a:t>
            </a:r>
            <a:r>
              <a:rPr lang="en-GB" sz="1800" dirty="0" err="1" smtClean="0"/>
              <a:t>outsourc</a:t>
            </a:r>
            <a:r>
              <a:rPr lang="en-GB" sz="1800" dirty="0" smtClean="0"/>
              <a:t>* will search (in most databases but not Google) for outsource, outsourced, outsourcing etc.</a:t>
            </a:r>
          </a:p>
          <a:p>
            <a:pPr eaLnBrk="1" hangingPunct="1"/>
            <a:r>
              <a:rPr lang="en-GB" sz="1800" dirty="0" smtClean="0"/>
              <a:t>Watch out for punctuation such as hyphens which Google ignores but many databases treat as a separate search</a:t>
            </a:r>
          </a:p>
          <a:p>
            <a:pPr eaLnBrk="1" hangingPunct="1"/>
            <a:r>
              <a:rPr lang="en-GB" sz="1800" dirty="0" smtClean="0"/>
              <a:t>Use “ ” to search for phrases “health and safety”</a:t>
            </a:r>
          </a:p>
          <a:p>
            <a:pPr eaLnBrk="1" hangingPunct="1"/>
            <a:r>
              <a:rPr lang="en-GB" sz="1800" dirty="0" smtClean="0"/>
              <a:t>Related keywords: construction, building, civil engineering</a:t>
            </a:r>
          </a:p>
          <a:p>
            <a:pPr eaLnBrk="1" hangingPunct="1"/>
            <a:r>
              <a:rPr lang="en-GB" sz="1800" dirty="0" smtClean="0"/>
              <a:t>If you’re finding too much, narrow down your search</a:t>
            </a:r>
          </a:p>
          <a:p>
            <a:pPr eaLnBrk="1" hangingPunct="1"/>
            <a:r>
              <a:rPr lang="en-GB" sz="1800" dirty="0" smtClean="0"/>
              <a:t>If you’re finding too little, broaden your search out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4" t="15901" r="12174" b="12051"/>
          <a:stretch/>
        </p:blipFill>
        <p:spPr bwMode="auto">
          <a:xfrm>
            <a:off x="2339752" y="21033"/>
            <a:ext cx="3810082" cy="2830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Afbeelding 22">
            <a:extLst>
              <a:ext uri="{FF2B5EF4-FFF2-40B4-BE49-F238E27FC236}">
                <a16:creationId xmlns:a16="http://schemas.microsoft.com/office/drawing/2014/main" id="{E63E3581-10E1-4073-944D-F8E146E171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37312"/>
            <a:ext cx="1592381" cy="56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0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2117">
            <a:off x="-358121" y="970992"/>
            <a:ext cx="63341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 rot="1376025">
            <a:off x="6650424" y="204790"/>
            <a:ext cx="2520280" cy="156966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hlinkClick r:id="rId4" action="ppaction://hlinksldjump"/>
              </a:rPr>
              <a:t>Outsourcing</a:t>
            </a:r>
            <a:endParaRPr lang="en-GB" sz="3200" dirty="0" smtClean="0"/>
          </a:p>
          <a:p>
            <a:pPr algn="ctr"/>
            <a:r>
              <a:rPr lang="en-GB" sz="3200" dirty="0" smtClean="0"/>
              <a:t>technical help</a:t>
            </a:r>
          </a:p>
          <a:p>
            <a:pPr algn="ctr"/>
            <a:r>
              <a:rPr lang="en-GB" sz="3200" dirty="0" smtClean="0"/>
              <a:t>to call-centres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004314">
            <a:off x="244433" y="4820241"/>
            <a:ext cx="3600400" cy="19011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</p:pic>
      <p:sp>
        <p:nvSpPr>
          <p:cNvPr id="4" name="Rounded Rectangle 3">
            <a:hlinkClick r:id="rId7" action="ppaction://hlinksldjump"/>
          </p:cNvPr>
          <p:cNvSpPr/>
          <p:nvPr/>
        </p:nvSpPr>
        <p:spPr>
          <a:xfrm>
            <a:off x="1403648" y="2693942"/>
            <a:ext cx="6264696" cy="1224136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FF00"/>
                </a:solidFill>
              </a:rPr>
              <a:t>Risk assessment of OSH factors in the </a:t>
            </a:r>
            <a:r>
              <a:rPr lang="en-GB" sz="2800" dirty="0" smtClean="0">
                <a:solidFill>
                  <a:srgbClr val="FFFF00"/>
                </a:solidFill>
              </a:rPr>
              <a:t>building industry in Lithuania</a:t>
            </a:r>
            <a:endParaRPr lang="en-GB" sz="2800" dirty="0">
              <a:solidFill>
                <a:srgbClr val="FFFF00"/>
              </a:solidFill>
            </a:endParaRPr>
          </a:p>
        </p:txBody>
      </p:sp>
      <p:sp>
        <p:nvSpPr>
          <p:cNvPr id="6" name="Rounded Rectangle 5">
            <a:hlinkClick r:id="rId8" action="ppaction://hlinksldjump"/>
          </p:cNvPr>
          <p:cNvSpPr/>
          <p:nvPr/>
        </p:nvSpPr>
        <p:spPr>
          <a:xfrm rot="1110369">
            <a:off x="4395910" y="5207235"/>
            <a:ext cx="4680520" cy="122413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2">
                    <a:lumMod val="50000"/>
                  </a:schemeClr>
                </a:solidFill>
              </a:rPr>
              <a:t>Power management systems for wind turbines in Cornwall</a:t>
            </a:r>
            <a:endParaRPr lang="en-GB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extBox 6">
            <a:hlinkClick r:id="rId9" action="ppaction://hlinksldjump"/>
          </p:cNvPr>
          <p:cNvSpPr txBox="1"/>
          <p:nvPr/>
        </p:nvSpPr>
        <p:spPr>
          <a:xfrm rot="20890887">
            <a:off x="2773140" y="3777561"/>
            <a:ext cx="5858172" cy="830997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9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design and implementation of a wireless car security system in the United Kingdom</a:t>
            </a:r>
            <a:endParaRPr lang="en-GB" sz="2400" dirty="0"/>
          </a:p>
        </p:txBody>
      </p:sp>
      <p:sp>
        <p:nvSpPr>
          <p:cNvPr id="8" name="Rounded Rectangle 7">
            <a:hlinkClick r:id="rId10" action="ppaction://hlinksldjump"/>
          </p:cNvPr>
          <p:cNvSpPr/>
          <p:nvPr/>
        </p:nvSpPr>
        <p:spPr>
          <a:xfrm rot="782949">
            <a:off x="4071189" y="1787261"/>
            <a:ext cx="5014519" cy="1080120"/>
          </a:xfrm>
          <a:prstGeom prst="roundRect">
            <a:avLst/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Development of an electric bicycle for urban transportation</a:t>
            </a:r>
            <a:endParaRPr lang="en-GB" sz="2800" dirty="0"/>
          </a:p>
        </p:txBody>
      </p:sp>
      <p:pic>
        <p:nvPicPr>
          <p:cNvPr id="9" name="Picture 8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0095" y="0"/>
            <a:ext cx="3005846" cy="126592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21269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2">
            <a:extLst>
              <a:ext uri="{FF2B5EF4-FFF2-40B4-BE49-F238E27FC236}">
                <a16:creationId xmlns:a16="http://schemas.microsoft.com/office/drawing/2014/main" id="{E63E3581-10E1-4073-944D-F8E146E171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37312"/>
            <a:ext cx="1592381" cy="56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6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513" y="2565400"/>
            <a:ext cx="5040312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Preserving privacy		 through</a:t>
            </a:r>
            <a:br>
              <a:rPr lang="en-GB" sz="3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cs typeface="+mn-cs"/>
              </a:rPr>
            </a:br>
            <a:r>
              <a:rPr lang="en-GB" sz="3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social networking 	decentralization</a:t>
            </a:r>
          </a:p>
        </p:txBody>
      </p:sp>
      <p:pic>
        <p:nvPicPr>
          <p:cNvPr id="3" name="Afbeelding 22">
            <a:extLst>
              <a:ext uri="{FF2B5EF4-FFF2-40B4-BE49-F238E27FC236}">
                <a16:creationId xmlns:a16="http://schemas.microsoft.com/office/drawing/2014/main" id="{E63E3581-10E1-4073-944D-F8E146E171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37312"/>
            <a:ext cx="1592381" cy="56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57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513" y="2565400"/>
            <a:ext cx="5040312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Preserving privacy		 through</a:t>
            </a:r>
            <a:br>
              <a:rPr lang="en-GB" sz="3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cs typeface="+mn-cs"/>
              </a:rPr>
            </a:br>
            <a:r>
              <a:rPr lang="en-GB" sz="3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social networking 	decentralization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95963" y="4797425"/>
            <a:ext cx="21971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decentralisation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48363" y="5589588"/>
            <a:ext cx="3195637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peer-to-peer computing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peer-to-peer networks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P2P</a:t>
            </a:r>
          </a:p>
        </p:txBody>
      </p:sp>
      <p:cxnSp>
        <p:nvCxnSpPr>
          <p:cNvPr id="32" name="Shape 31"/>
          <p:cNvCxnSpPr>
            <a:endCxn id="14" idx="1"/>
          </p:cNvCxnSpPr>
          <p:nvPr/>
        </p:nvCxnSpPr>
        <p:spPr>
          <a:xfrm rot="16200000" flipH="1">
            <a:off x="4855369" y="5096669"/>
            <a:ext cx="1465263" cy="720725"/>
          </a:xfrm>
          <a:prstGeom prst="bentConnector2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fbeelding 22">
            <a:extLst>
              <a:ext uri="{FF2B5EF4-FFF2-40B4-BE49-F238E27FC236}">
                <a16:creationId xmlns:a16="http://schemas.microsoft.com/office/drawing/2014/main" id="{E63E3581-10E1-4073-944D-F8E146E171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37312"/>
            <a:ext cx="1592381" cy="56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6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513" y="2565400"/>
            <a:ext cx="5040312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Preserving privacy		 through</a:t>
            </a:r>
            <a:br>
              <a:rPr lang="en-GB" sz="3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cs typeface="+mn-cs"/>
              </a:rPr>
            </a:br>
            <a:r>
              <a:rPr lang="en-GB" sz="3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social networking 	decentralization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95963" y="4797425"/>
            <a:ext cx="21971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decentralisation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7950" y="3068638"/>
            <a:ext cx="3063875" cy="1939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social media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online interaction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SNS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S.N.S.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social network services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48363" y="5589588"/>
            <a:ext cx="3195637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peer-to-peer computing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peer-to-peer networks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P2P</a:t>
            </a:r>
          </a:p>
        </p:txBody>
      </p:sp>
      <p:cxnSp>
        <p:nvCxnSpPr>
          <p:cNvPr id="32" name="Shape 31"/>
          <p:cNvCxnSpPr>
            <a:endCxn id="14" idx="1"/>
          </p:cNvCxnSpPr>
          <p:nvPr/>
        </p:nvCxnSpPr>
        <p:spPr>
          <a:xfrm rot="16200000" flipH="1">
            <a:off x="4855369" y="5096669"/>
            <a:ext cx="1465263" cy="720725"/>
          </a:xfrm>
          <a:prstGeom prst="bentConnector2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2484438" y="4005263"/>
            <a:ext cx="503237" cy="71437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Afbeelding 22">
            <a:extLst>
              <a:ext uri="{FF2B5EF4-FFF2-40B4-BE49-F238E27FC236}">
                <a16:creationId xmlns:a16="http://schemas.microsoft.com/office/drawing/2014/main" id="{E63E3581-10E1-4073-944D-F8E146E171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37312"/>
            <a:ext cx="1592381" cy="56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75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513" y="2565400"/>
            <a:ext cx="5040312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Preserving privacy		 through</a:t>
            </a:r>
            <a:br>
              <a:rPr lang="en-GB" sz="3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cs typeface="+mn-cs"/>
              </a:rPr>
            </a:br>
            <a:r>
              <a:rPr lang="en-GB" sz="3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social networking 	decentralization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95963" y="4797425"/>
            <a:ext cx="21971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decentralisation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56100" y="1484313"/>
            <a:ext cx="116998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security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87675" y="1844675"/>
            <a:ext cx="15097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anonymity</a:t>
            </a:r>
          </a:p>
        </p:txBody>
      </p:sp>
      <p:cxnSp>
        <p:nvCxnSpPr>
          <p:cNvPr id="9" name="Straight Arrow Connector 8"/>
          <p:cNvCxnSpPr>
            <a:endCxn id="7" idx="2"/>
          </p:cNvCxnSpPr>
          <p:nvPr/>
        </p:nvCxnSpPr>
        <p:spPr>
          <a:xfrm flipH="1" flipV="1">
            <a:off x="3743325" y="2306638"/>
            <a:ext cx="1044575" cy="330200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787900" y="1916113"/>
            <a:ext cx="215900" cy="720725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7950" y="3068638"/>
            <a:ext cx="3063875" cy="1939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social media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online interaction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SNS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S.N.S.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social network services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48363" y="5589588"/>
            <a:ext cx="3195637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peer-to-peer computing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peer-to-peer networks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P2P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87900" y="476250"/>
            <a:ext cx="21558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personal information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24525" y="1052513"/>
            <a:ext cx="1885950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data handling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data privacy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data security</a:t>
            </a:r>
          </a:p>
        </p:txBody>
      </p:sp>
      <p:cxnSp>
        <p:nvCxnSpPr>
          <p:cNvPr id="17" name="Straight Arrow Connector 16"/>
          <p:cNvCxnSpPr>
            <a:stCxn id="6" idx="3"/>
          </p:cNvCxnSpPr>
          <p:nvPr/>
        </p:nvCxnSpPr>
        <p:spPr>
          <a:xfrm>
            <a:off x="5526088" y="1716088"/>
            <a:ext cx="269875" cy="344487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3"/>
            <a:endCxn id="16" idx="1"/>
          </p:cNvCxnSpPr>
          <p:nvPr/>
        </p:nvCxnSpPr>
        <p:spPr>
          <a:xfrm flipV="1">
            <a:off x="5526088" y="1652588"/>
            <a:ext cx="198437" cy="63500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3"/>
          </p:cNvCxnSpPr>
          <p:nvPr/>
        </p:nvCxnSpPr>
        <p:spPr>
          <a:xfrm flipV="1">
            <a:off x="5526088" y="1341438"/>
            <a:ext cx="198437" cy="374650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019925" y="2060575"/>
            <a:ext cx="182086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“security of data”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596188" y="692150"/>
            <a:ext cx="123983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trust issues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7308850" y="908050"/>
            <a:ext cx="287338" cy="288925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hape 31"/>
          <p:cNvCxnSpPr>
            <a:endCxn id="14" idx="1"/>
          </p:cNvCxnSpPr>
          <p:nvPr/>
        </p:nvCxnSpPr>
        <p:spPr>
          <a:xfrm rot="16200000" flipH="1">
            <a:off x="4855369" y="5096669"/>
            <a:ext cx="1465263" cy="720725"/>
          </a:xfrm>
          <a:prstGeom prst="bentConnector2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2484438" y="4005263"/>
            <a:ext cx="503237" cy="71437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Afbeelding 22">
            <a:extLst>
              <a:ext uri="{FF2B5EF4-FFF2-40B4-BE49-F238E27FC236}">
                <a16:creationId xmlns:a16="http://schemas.microsoft.com/office/drawing/2014/main" id="{E63E3581-10E1-4073-944D-F8E146E171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37312"/>
            <a:ext cx="1592381" cy="56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34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513" y="2565400"/>
            <a:ext cx="5040312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Preserving privacy		 through</a:t>
            </a:r>
            <a:br>
              <a:rPr lang="en-GB" sz="3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cs typeface="+mn-cs"/>
              </a:rPr>
            </a:br>
            <a:r>
              <a:rPr lang="en-GB" sz="3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social networking 	decentralization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95963" y="4797425"/>
            <a:ext cx="21971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decentralisation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56100" y="1484313"/>
            <a:ext cx="116998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security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87675" y="1844675"/>
            <a:ext cx="15097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anonymity</a:t>
            </a:r>
          </a:p>
        </p:txBody>
      </p:sp>
      <p:cxnSp>
        <p:nvCxnSpPr>
          <p:cNvPr id="9" name="Straight Arrow Connector 8"/>
          <p:cNvCxnSpPr>
            <a:endCxn id="7" idx="2"/>
          </p:cNvCxnSpPr>
          <p:nvPr/>
        </p:nvCxnSpPr>
        <p:spPr>
          <a:xfrm flipH="1" flipV="1">
            <a:off x="3743325" y="2306638"/>
            <a:ext cx="1044575" cy="330200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787900" y="1916113"/>
            <a:ext cx="215900" cy="720725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7950" y="3068638"/>
            <a:ext cx="3063875" cy="1939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social media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online interaction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SNS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S.N.S.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social network services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48363" y="5589588"/>
            <a:ext cx="3195637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peer-to-peer computing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peer-to-peer networks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P2P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87900" y="476250"/>
            <a:ext cx="21558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personal information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24525" y="1052513"/>
            <a:ext cx="1885950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data handling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data privacy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data security</a:t>
            </a:r>
          </a:p>
        </p:txBody>
      </p:sp>
      <p:cxnSp>
        <p:nvCxnSpPr>
          <p:cNvPr id="17" name="Straight Arrow Connector 16"/>
          <p:cNvCxnSpPr>
            <a:stCxn id="6" idx="3"/>
          </p:cNvCxnSpPr>
          <p:nvPr/>
        </p:nvCxnSpPr>
        <p:spPr>
          <a:xfrm>
            <a:off x="5526088" y="1716088"/>
            <a:ext cx="269875" cy="344487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3"/>
            <a:endCxn id="16" idx="1"/>
          </p:cNvCxnSpPr>
          <p:nvPr/>
        </p:nvCxnSpPr>
        <p:spPr>
          <a:xfrm flipV="1">
            <a:off x="5526088" y="1652588"/>
            <a:ext cx="198437" cy="63500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3"/>
          </p:cNvCxnSpPr>
          <p:nvPr/>
        </p:nvCxnSpPr>
        <p:spPr>
          <a:xfrm flipV="1">
            <a:off x="5526088" y="1341438"/>
            <a:ext cx="198437" cy="374650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019925" y="2060575"/>
            <a:ext cx="182086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“security of data”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596188" y="692150"/>
            <a:ext cx="123983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trust issues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7308850" y="908050"/>
            <a:ext cx="287338" cy="288925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hape 31"/>
          <p:cNvCxnSpPr>
            <a:endCxn id="14" idx="1"/>
          </p:cNvCxnSpPr>
          <p:nvPr/>
        </p:nvCxnSpPr>
        <p:spPr>
          <a:xfrm rot="16200000" flipH="1">
            <a:off x="4855369" y="5096669"/>
            <a:ext cx="1465263" cy="720725"/>
          </a:xfrm>
          <a:prstGeom prst="bentConnector2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2484438" y="4005263"/>
            <a:ext cx="503237" cy="71437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484438" y="5445125"/>
            <a:ext cx="1377950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FaceBook</a:t>
            </a:r>
            <a:endParaRPr lang="en-GB" sz="2400" dirty="0">
              <a:solidFill>
                <a:schemeClr val="accent4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Twitter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LinkedIn</a:t>
            </a:r>
          </a:p>
        </p:txBody>
      </p:sp>
      <p:cxnSp>
        <p:nvCxnSpPr>
          <p:cNvPr id="37" name="Straight Arrow Connector 36"/>
          <p:cNvCxnSpPr>
            <a:endCxn id="36" idx="0"/>
          </p:cNvCxnSpPr>
          <p:nvPr/>
        </p:nvCxnSpPr>
        <p:spPr>
          <a:xfrm flipH="1">
            <a:off x="3173413" y="4292600"/>
            <a:ext cx="174625" cy="1152525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Afbeelding 22">
            <a:extLst>
              <a:ext uri="{FF2B5EF4-FFF2-40B4-BE49-F238E27FC236}">
                <a16:creationId xmlns:a16="http://schemas.microsoft.com/office/drawing/2014/main" id="{E63E3581-10E1-4073-944D-F8E146E171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37312"/>
            <a:ext cx="1592381" cy="56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51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513" y="2565400"/>
            <a:ext cx="5040312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Preserving privacy		 through</a:t>
            </a:r>
            <a:br>
              <a:rPr lang="en-GB" sz="3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cs typeface="+mn-cs"/>
              </a:rPr>
            </a:br>
            <a:r>
              <a:rPr lang="en-GB" sz="3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social networking 	decentralization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95963" y="4797425"/>
            <a:ext cx="21971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decentralisation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56100" y="1484313"/>
            <a:ext cx="116998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security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87675" y="1844675"/>
            <a:ext cx="15097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anonymity</a:t>
            </a:r>
          </a:p>
        </p:txBody>
      </p:sp>
      <p:cxnSp>
        <p:nvCxnSpPr>
          <p:cNvPr id="9" name="Straight Arrow Connector 8"/>
          <p:cNvCxnSpPr>
            <a:endCxn id="7" idx="2"/>
          </p:cNvCxnSpPr>
          <p:nvPr/>
        </p:nvCxnSpPr>
        <p:spPr>
          <a:xfrm flipH="1" flipV="1">
            <a:off x="3743325" y="2306638"/>
            <a:ext cx="1044575" cy="330200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787900" y="1916113"/>
            <a:ext cx="215900" cy="720725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7950" y="3068638"/>
            <a:ext cx="3063875" cy="1939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social media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online interaction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SNS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S.N.S.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social network services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48363" y="5589588"/>
            <a:ext cx="3195637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peer-to-peer computing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peer-to-peer networks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P2P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87900" y="476250"/>
            <a:ext cx="21558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personal information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24525" y="1052513"/>
            <a:ext cx="1885950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data handling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data privacy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data security</a:t>
            </a:r>
          </a:p>
        </p:txBody>
      </p:sp>
      <p:cxnSp>
        <p:nvCxnSpPr>
          <p:cNvPr id="17" name="Straight Arrow Connector 16"/>
          <p:cNvCxnSpPr>
            <a:stCxn id="6" idx="3"/>
          </p:cNvCxnSpPr>
          <p:nvPr/>
        </p:nvCxnSpPr>
        <p:spPr>
          <a:xfrm>
            <a:off x="5526088" y="1716088"/>
            <a:ext cx="269875" cy="344487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3"/>
            <a:endCxn id="16" idx="1"/>
          </p:cNvCxnSpPr>
          <p:nvPr/>
        </p:nvCxnSpPr>
        <p:spPr>
          <a:xfrm flipV="1">
            <a:off x="5526088" y="1652588"/>
            <a:ext cx="198437" cy="63500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3"/>
          </p:cNvCxnSpPr>
          <p:nvPr/>
        </p:nvCxnSpPr>
        <p:spPr>
          <a:xfrm flipV="1">
            <a:off x="5526088" y="1341438"/>
            <a:ext cx="198437" cy="374650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019925" y="2060575"/>
            <a:ext cx="182086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“security of data”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596188" y="692150"/>
            <a:ext cx="123983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trust issues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7308850" y="908050"/>
            <a:ext cx="287338" cy="288925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hape 31"/>
          <p:cNvCxnSpPr>
            <a:endCxn id="14" idx="1"/>
          </p:cNvCxnSpPr>
          <p:nvPr/>
        </p:nvCxnSpPr>
        <p:spPr>
          <a:xfrm rot="16200000" flipH="1">
            <a:off x="4855369" y="5096669"/>
            <a:ext cx="1465263" cy="720725"/>
          </a:xfrm>
          <a:prstGeom prst="bentConnector2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2484438" y="4005263"/>
            <a:ext cx="503237" cy="71437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484438" y="5445125"/>
            <a:ext cx="1377950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FaceBook</a:t>
            </a:r>
            <a:endParaRPr lang="en-GB" sz="2400" dirty="0">
              <a:solidFill>
                <a:schemeClr val="accent4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Twitter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LinkedIn</a:t>
            </a:r>
          </a:p>
        </p:txBody>
      </p:sp>
      <p:cxnSp>
        <p:nvCxnSpPr>
          <p:cNvPr id="37" name="Straight Arrow Connector 36"/>
          <p:cNvCxnSpPr>
            <a:endCxn id="36" idx="0"/>
          </p:cNvCxnSpPr>
          <p:nvPr/>
        </p:nvCxnSpPr>
        <p:spPr>
          <a:xfrm flipH="1">
            <a:off x="3173413" y="4292600"/>
            <a:ext cx="174625" cy="1152525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79388" y="1628775"/>
            <a:ext cx="21209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internet applications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258888" y="981075"/>
            <a:ext cx="2201862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software architecture</a:t>
            </a:r>
          </a:p>
        </p:txBody>
      </p:sp>
      <p:cxnSp>
        <p:nvCxnSpPr>
          <p:cNvPr id="51" name="Straight Arrow Connector 50"/>
          <p:cNvCxnSpPr>
            <a:endCxn id="49" idx="2"/>
          </p:cNvCxnSpPr>
          <p:nvPr/>
        </p:nvCxnSpPr>
        <p:spPr>
          <a:xfrm flipV="1">
            <a:off x="1116013" y="1998663"/>
            <a:ext cx="123825" cy="998537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50" idx="2"/>
          </p:cNvCxnSpPr>
          <p:nvPr/>
        </p:nvCxnSpPr>
        <p:spPr>
          <a:xfrm flipV="1">
            <a:off x="1979613" y="1349375"/>
            <a:ext cx="381000" cy="279400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50" idx="3"/>
          </p:cNvCxnSpPr>
          <p:nvPr/>
        </p:nvCxnSpPr>
        <p:spPr>
          <a:xfrm flipH="1" flipV="1">
            <a:off x="3460750" y="1165225"/>
            <a:ext cx="823913" cy="392113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Afbeelding 22">
            <a:extLst>
              <a:ext uri="{FF2B5EF4-FFF2-40B4-BE49-F238E27FC236}">
                <a16:creationId xmlns:a16="http://schemas.microsoft.com/office/drawing/2014/main" id="{E63E3581-10E1-4073-944D-F8E146E171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37312"/>
            <a:ext cx="1592381" cy="56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65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539750" y="2781300"/>
            <a:ext cx="8229600" cy="36290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GB" sz="1800" dirty="0" smtClean="0">
                <a:solidFill>
                  <a:schemeClr val="tx2">
                    <a:lumMod val="50000"/>
                  </a:schemeClr>
                </a:solidFill>
              </a:rPr>
              <a:t>Think about the keywords you use in the Library Catalogue, in database searching, or in Google/Google Scholar</a:t>
            </a:r>
          </a:p>
          <a:p>
            <a:pPr eaLnBrk="1" hangingPunct="1"/>
            <a:r>
              <a:rPr lang="en-GB" sz="1800" dirty="0" smtClean="0">
                <a:solidFill>
                  <a:schemeClr val="tx2">
                    <a:lumMod val="50000"/>
                  </a:schemeClr>
                </a:solidFill>
              </a:rPr>
              <a:t>Alternative words – lift/elevator; colour/</a:t>
            </a:r>
            <a:r>
              <a:rPr lang="en-GB" sz="1800" dirty="0" err="1" smtClean="0">
                <a:solidFill>
                  <a:schemeClr val="tx2">
                    <a:lumMod val="50000"/>
                  </a:schemeClr>
                </a:solidFill>
              </a:rPr>
              <a:t>color</a:t>
            </a:r>
            <a:endParaRPr lang="en-GB" sz="1800" dirty="0" smtClean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/>
            <a:r>
              <a:rPr lang="en-GB" sz="1800" dirty="0" smtClean="0">
                <a:solidFill>
                  <a:schemeClr val="tx2">
                    <a:lumMod val="50000"/>
                  </a:schemeClr>
                </a:solidFill>
              </a:rPr>
              <a:t>Note tips such as truncation: </a:t>
            </a:r>
            <a:r>
              <a:rPr lang="en-GB" sz="1800" dirty="0" err="1" smtClean="0">
                <a:solidFill>
                  <a:schemeClr val="tx2">
                    <a:lumMod val="50000"/>
                  </a:schemeClr>
                </a:solidFill>
              </a:rPr>
              <a:t>comput</a:t>
            </a:r>
            <a:r>
              <a:rPr lang="en-GB" sz="1800" dirty="0" smtClean="0">
                <a:solidFill>
                  <a:schemeClr val="tx2">
                    <a:lumMod val="50000"/>
                  </a:schemeClr>
                </a:solidFill>
              </a:rPr>
              <a:t>* will search (in most databases but not Google) for computer, computers, computing etc.</a:t>
            </a:r>
          </a:p>
          <a:p>
            <a:pPr eaLnBrk="1" hangingPunct="1"/>
            <a:r>
              <a:rPr lang="en-GB" sz="1800" dirty="0" smtClean="0">
                <a:solidFill>
                  <a:schemeClr val="tx2">
                    <a:lumMod val="50000"/>
                  </a:schemeClr>
                </a:solidFill>
              </a:rPr>
              <a:t>Watch out for punctuation such as hyphens which Google ignores but many databases treat as a separate search</a:t>
            </a:r>
          </a:p>
          <a:p>
            <a:pPr eaLnBrk="1" hangingPunct="1"/>
            <a:r>
              <a:rPr lang="en-GB" sz="1800" dirty="0" smtClean="0">
                <a:solidFill>
                  <a:schemeClr val="tx2">
                    <a:lumMod val="50000"/>
                  </a:schemeClr>
                </a:solidFill>
              </a:rPr>
              <a:t>Use “ “ to search for phrases “peer-to-peer computing”</a:t>
            </a:r>
          </a:p>
          <a:p>
            <a:pPr eaLnBrk="1" hangingPunct="1"/>
            <a:r>
              <a:rPr lang="en-GB" sz="1800" dirty="0" smtClean="0">
                <a:solidFill>
                  <a:schemeClr val="tx2">
                    <a:lumMod val="50000"/>
                  </a:schemeClr>
                </a:solidFill>
              </a:rPr>
              <a:t>Related keywords: social media, social network</a:t>
            </a:r>
          </a:p>
          <a:p>
            <a:pPr eaLnBrk="1" hangingPunct="1"/>
            <a:r>
              <a:rPr lang="en-GB" sz="1800" dirty="0" smtClean="0">
                <a:solidFill>
                  <a:schemeClr val="tx2">
                    <a:lumMod val="50000"/>
                  </a:schemeClr>
                </a:solidFill>
              </a:rPr>
              <a:t>If you’re finding too much, narrow down your search</a:t>
            </a:r>
          </a:p>
          <a:p>
            <a:pPr eaLnBrk="1" hangingPunct="1"/>
            <a:r>
              <a:rPr lang="en-GB" sz="1800" dirty="0" smtClean="0">
                <a:solidFill>
                  <a:schemeClr val="tx2">
                    <a:lumMod val="50000"/>
                  </a:schemeClr>
                </a:solidFill>
              </a:rPr>
              <a:t>If you’re finding too little, broaden your search out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6" t="15730" r="11776" b="11018"/>
          <a:stretch/>
        </p:blipFill>
        <p:spPr bwMode="auto">
          <a:xfrm>
            <a:off x="2555776" y="116632"/>
            <a:ext cx="3528393" cy="257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Afbeelding 22">
            <a:extLst>
              <a:ext uri="{FF2B5EF4-FFF2-40B4-BE49-F238E27FC236}">
                <a16:creationId xmlns:a16="http://schemas.microsoft.com/office/drawing/2014/main" id="{E63E3581-10E1-4073-944D-F8E146E171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37312"/>
            <a:ext cx="1592381" cy="56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42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2">
            <a:extLst>
              <a:ext uri="{FF2B5EF4-FFF2-40B4-BE49-F238E27FC236}">
                <a16:creationId xmlns:a16="http://schemas.microsoft.com/office/drawing/2014/main" id="{E63E3581-10E1-4073-944D-F8E146E171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37312"/>
            <a:ext cx="1592381" cy="56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61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2699792" y="2924944"/>
            <a:ext cx="4680520" cy="1224136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FFFF00"/>
                </a:solidFill>
              </a:rPr>
              <a:t>Power management systems for wind turbines in Cornwall</a:t>
            </a:r>
            <a:endParaRPr lang="en-GB" sz="2800" dirty="0">
              <a:solidFill>
                <a:srgbClr val="FFFF00"/>
              </a:solidFill>
            </a:endParaRPr>
          </a:p>
        </p:txBody>
      </p:sp>
      <p:pic>
        <p:nvPicPr>
          <p:cNvPr id="3" name="Afbeelding 22">
            <a:extLst>
              <a:ext uri="{FF2B5EF4-FFF2-40B4-BE49-F238E27FC236}">
                <a16:creationId xmlns:a16="http://schemas.microsoft.com/office/drawing/2014/main" id="{E63E3581-10E1-4073-944D-F8E146E171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37312"/>
            <a:ext cx="1592381" cy="56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22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48880"/>
            <a:ext cx="63341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Afbeelding 22">
            <a:extLst>
              <a:ext uri="{FF2B5EF4-FFF2-40B4-BE49-F238E27FC236}">
                <a16:creationId xmlns:a16="http://schemas.microsoft.com/office/drawing/2014/main" id="{E63E3581-10E1-4073-944D-F8E146E171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37312"/>
            <a:ext cx="1592381" cy="56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96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2699792" y="2924944"/>
            <a:ext cx="4680520" cy="1224136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FFFF00"/>
                </a:solidFill>
              </a:rPr>
              <a:t>Power management systems for wind turbines in Cornwall</a:t>
            </a:r>
            <a:endParaRPr lang="en-GB" sz="2800" dirty="0">
              <a:solidFill>
                <a:srgbClr val="FFFF00"/>
              </a:solidFill>
            </a:endParaRPr>
          </a:p>
        </p:txBody>
      </p:sp>
      <p:cxnSp>
        <p:nvCxnSpPr>
          <p:cNvPr id="4" name="Straight Arrow Connector 3"/>
          <p:cNvCxnSpPr>
            <a:endCxn id="15" idx="0"/>
          </p:cNvCxnSpPr>
          <p:nvPr/>
        </p:nvCxnSpPr>
        <p:spPr>
          <a:xfrm flipH="1">
            <a:off x="1183765" y="4005064"/>
            <a:ext cx="2308115" cy="1296144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486730" y="5037588"/>
            <a:ext cx="2869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“south west </a:t>
            </a:r>
            <a:r>
              <a:rPr lang="en-GB" sz="2400" dirty="0"/>
              <a:t>E</a:t>
            </a:r>
            <a:r>
              <a:rPr lang="en-GB" sz="2400" dirty="0" smtClean="0"/>
              <a:t>ngland”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5536" y="5301208"/>
            <a:ext cx="1576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wind farms</a:t>
            </a:r>
          </a:p>
        </p:txBody>
      </p:sp>
      <p:cxnSp>
        <p:nvCxnSpPr>
          <p:cNvPr id="19" name="Straight Arrow Connector 18"/>
          <p:cNvCxnSpPr>
            <a:endCxn id="5" idx="0"/>
          </p:cNvCxnSpPr>
          <p:nvPr/>
        </p:nvCxnSpPr>
        <p:spPr>
          <a:xfrm>
            <a:off x="6156176" y="3933056"/>
            <a:ext cx="765210" cy="1104532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868144" y="5445224"/>
            <a:ext cx="2728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or c.f. Aberdeenshire </a:t>
            </a:r>
            <a:r>
              <a:rPr lang="en-GB" sz="2000" dirty="0" err="1" smtClean="0"/>
              <a:t>etc</a:t>
            </a:r>
            <a:endParaRPr lang="en-GB" sz="2000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251520" y="5661248"/>
            <a:ext cx="1507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windfarms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907704" y="2060848"/>
            <a:ext cx="2768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energy management</a:t>
            </a:r>
            <a:endParaRPr lang="en-GB" sz="2400" dirty="0"/>
          </a:p>
        </p:txBody>
      </p:sp>
      <p:cxnSp>
        <p:nvCxnSpPr>
          <p:cNvPr id="53" name="Straight Arrow Connector 52"/>
          <p:cNvCxnSpPr>
            <a:endCxn id="65" idx="2"/>
          </p:cNvCxnSpPr>
          <p:nvPr/>
        </p:nvCxnSpPr>
        <p:spPr>
          <a:xfrm flipH="1" flipV="1">
            <a:off x="3292026" y="2522513"/>
            <a:ext cx="127846" cy="690463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Afbeelding 22">
            <a:extLst>
              <a:ext uri="{FF2B5EF4-FFF2-40B4-BE49-F238E27FC236}">
                <a16:creationId xmlns:a16="http://schemas.microsoft.com/office/drawing/2014/main" id="{E63E3581-10E1-4073-944D-F8E146E171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37312"/>
            <a:ext cx="1592381" cy="56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0701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2699792" y="2924944"/>
            <a:ext cx="4680520" cy="1224136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FFFF00"/>
                </a:solidFill>
              </a:rPr>
              <a:t>Power management systems for wind turbines in Cornwall</a:t>
            </a:r>
            <a:endParaRPr lang="en-GB" sz="2800" dirty="0">
              <a:solidFill>
                <a:srgbClr val="FFFF00"/>
              </a:solidFill>
            </a:endParaRPr>
          </a:p>
        </p:txBody>
      </p:sp>
      <p:cxnSp>
        <p:nvCxnSpPr>
          <p:cNvPr id="4" name="Straight Arrow Connector 3"/>
          <p:cNvCxnSpPr>
            <a:endCxn id="15" idx="0"/>
          </p:cNvCxnSpPr>
          <p:nvPr/>
        </p:nvCxnSpPr>
        <p:spPr>
          <a:xfrm flipH="1">
            <a:off x="1183765" y="4005064"/>
            <a:ext cx="2308115" cy="1296144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486730" y="5037588"/>
            <a:ext cx="2869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“south west </a:t>
            </a:r>
            <a:r>
              <a:rPr lang="en-GB" sz="2400" dirty="0"/>
              <a:t>E</a:t>
            </a:r>
            <a:r>
              <a:rPr lang="en-GB" sz="2400" dirty="0" smtClean="0"/>
              <a:t>ngland”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5536" y="5301208"/>
            <a:ext cx="1576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wind farms</a:t>
            </a:r>
          </a:p>
        </p:txBody>
      </p:sp>
      <p:cxnSp>
        <p:nvCxnSpPr>
          <p:cNvPr id="18" name="Straight Arrow Connector 17"/>
          <p:cNvCxnSpPr>
            <a:stCxn id="15" idx="3"/>
          </p:cNvCxnSpPr>
          <p:nvPr/>
        </p:nvCxnSpPr>
        <p:spPr>
          <a:xfrm flipV="1">
            <a:off x="1971994" y="5157192"/>
            <a:ext cx="439766" cy="374849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5" idx="0"/>
          </p:cNvCxnSpPr>
          <p:nvPr/>
        </p:nvCxnSpPr>
        <p:spPr>
          <a:xfrm>
            <a:off x="6156176" y="3933056"/>
            <a:ext cx="765210" cy="1104532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195736" y="4797152"/>
            <a:ext cx="20571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 smtClean="0"/>
              <a:t>renewable energy</a:t>
            </a:r>
            <a:endParaRPr lang="en-GB" sz="2000" dirty="0"/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1835696" y="2492896"/>
            <a:ext cx="288034" cy="504056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868144" y="5445224"/>
            <a:ext cx="2728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or c.f. Aberdeenshire </a:t>
            </a:r>
            <a:r>
              <a:rPr lang="en-GB" sz="2000" dirty="0" err="1" smtClean="0"/>
              <a:t>etc</a:t>
            </a:r>
            <a:endParaRPr lang="en-GB" sz="2000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251520" y="5661248"/>
            <a:ext cx="1507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windfarms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27984" y="5445224"/>
            <a:ext cx="1055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offshore</a:t>
            </a:r>
          </a:p>
        </p:txBody>
      </p:sp>
      <p:cxnSp>
        <p:nvCxnSpPr>
          <p:cNvPr id="30" name="Straight Arrow Connector 29"/>
          <p:cNvCxnSpPr>
            <a:stCxn id="5" idx="1"/>
          </p:cNvCxnSpPr>
          <p:nvPr/>
        </p:nvCxnSpPr>
        <p:spPr>
          <a:xfrm flipH="1">
            <a:off x="5293841" y="5268421"/>
            <a:ext cx="192889" cy="248811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843808" y="5805264"/>
            <a:ext cx="16959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 smtClean="0"/>
              <a:t>marine energy</a:t>
            </a:r>
            <a:endParaRPr lang="en-GB" sz="2000" dirty="0"/>
          </a:p>
        </p:txBody>
      </p:sp>
      <p:sp>
        <p:nvSpPr>
          <p:cNvPr id="38" name="Rectangle 37"/>
          <p:cNvSpPr/>
          <p:nvPr/>
        </p:nvSpPr>
        <p:spPr>
          <a:xfrm>
            <a:off x="2339752" y="5157192"/>
            <a:ext cx="28553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 smtClean="0"/>
              <a:t>marine renewable energy</a:t>
            </a:r>
            <a:endParaRPr lang="en-GB" sz="2000" dirty="0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3923929" y="5733256"/>
            <a:ext cx="576063" cy="144016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3563888" y="5517232"/>
            <a:ext cx="0" cy="36004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1907704" y="2060848"/>
            <a:ext cx="2768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energy management</a:t>
            </a:r>
            <a:endParaRPr lang="en-GB" sz="2400" dirty="0"/>
          </a:p>
        </p:txBody>
      </p:sp>
      <p:cxnSp>
        <p:nvCxnSpPr>
          <p:cNvPr id="53" name="Straight Arrow Connector 52"/>
          <p:cNvCxnSpPr>
            <a:endCxn id="65" idx="2"/>
          </p:cNvCxnSpPr>
          <p:nvPr/>
        </p:nvCxnSpPr>
        <p:spPr>
          <a:xfrm flipH="1" flipV="1">
            <a:off x="3292026" y="2522513"/>
            <a:ext cx="127846" cy="690463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 rot="19817361">
            <a:off x="-138270" y="3287731"/>
            <a:ext cx="31862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r</a:t>
            </a:r>
            <a:r>
              <a:rPr lang="en-GB" sz="2000" dirty="0" smtClean="0"/>
              <a:t>eactive power management</a:t>
            </a:r>
          </a:p>
          <a:p>
            <a:pPr algn="ctr"/>
            <a:r>
              <a:rPr lang="en-GB" sz="2000" dirty="0" smtClean="0"/>
              <a:t>active load management</a:t>
            </a:r>
          </a:p>
          <a:p>
            <a:pPr algn="ctr"/>
            <a:r>
              <a:rPr lang="en-GB" sz="2000" dirty="0" smtClean="0"/>
              <a:t>demand management</a:t>
            </a:r>
            <a:endParaRPr lang="en-GB" sz="2000" dirty="0"/>
          </a:p>
        </p:txBody>
      </p:sp>
      <p:pic>
        <p:nvPicPr>
          <p:cNvPr id="21" name="Afbeelding 22">
            <a:extLst>
              <a:ext uri="{FF2B5EF4-FFF2-40B4-BE49-F238E27FC236}">
                <a16:creationId xmlns:a16="http://schemas.microsoft.com/office/drawing/2014/main" id="{E63E3581-10E1-4073-944D-F8E146E171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37312"/>
            <a:ext cx="1592381" cy="56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6841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2699792" y="2924944"/>
            <a:ext cx="4680520" cy="1224136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FFFF00"/>
                </a:solidFill>
              </a:rPr>
              <a:t>Power management systems for wind turbines in Cornwall</a:t>
            </a:r>
            <a:endParaRPr lang="en-GB" sz="2800" dirty="0">
              <a:solidFill>
                <a:srgbClr val="FFFF00"/>
              </a:solidFill>
            </a:endParaRPr>
          </a:p>
        </p:txBody>
      </p:sp>
      <p:cxnSp>
        <p:nvCxnSpPr>
          <p:cNvPr id="4" name="Straight Arrow Connector 3"/>
          <p:cNvCxnSpPr>
            <a:endCxn id="15" idx="0"/>
          </p:cNvCxnSpPr>
          <p:nvPr/>
        </p:nvCxnSpPr>
        <p:spPr>
          <a:xfrm flipH="1">
            <a:off x="1183765" y="4005064"/>
            <a:ext cx="2308115" cy="1296144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486730" y="5037588"/>
            <a:ext cx="2869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“south west </a:t>
            </a:r>
            <a:r>
              <a:rPr lang="en-GB" sz="2400" dirty="0"/>
              <a:t>E</a:t>
            </a:r>
            <a:r>
              <a:rPr lang="en-GB" sz="2400" dirty="0" smtClean="0"/>
              <a:t>ngland”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5536" y="5301208"/>
            <a:ext cx="1576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wind farms</a:t>
            </a:r>
          </a:p>
        </p:txBody>
      </p:sp>
      <p:cxnSp>
        <p:nvCxnSpPr>
          <p:cNvPr id="18" name="Straight Arrow Connector 17"/>
          <p:cNvCxnSpPr>
            <a:stCxn id="15" idx="3"/>
          </p:cNvCxnSpPr>
          <p:nvPr/>
        </p:nvCxnSpPr>
        <p:spPr>
          <a:xfrm flipV="1">
            <a:off x="1971994" y="5157192"/>
            <a:ext cx="439766" cy="374849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5" idx="0"/>
          </p:cNvCxnSpPr>
          <p:nvPr/>
        </p:nvCxnSpPr>
        <p:spPr>
          <a:xfrm>
            <a:off x="6156176" y="3933056"/>
            <a:ext cx="765210" cy="1104532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308043" y="116632"/>
            <a:ext cx="1252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smart grid</a:t>
            </a:r>
            <a:endParaRPr lang="en-GB" sz="2000" dirty="0"/>
          </a:p>
        </p:txBody>
      </p:sp>
      <p:cxnSp>
        <p:nvCxnSpPr>
          <p:cNvPr id="28" name="Straight Arrow Connector 27"/>
          <p:cNvCxnSpPr>
            <a:endCxn id="24" idx="3"/>
          </p:cNvCxnSpPr>
          <p:nvPr/>
        </p:nvCxnSpPr>
        <p:spPr>
          <a:xfrm flipH="1" flipV="1">
            <a:off x="4560309" y="316687"/>
            <a:ext cx="985298" cy="520026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283968" y="980728"/>
            <a:ext cx="2302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smart appliances</a:t>
            </a:r>
            <a:endParaRPr lang="en-GB" sz="2400" dirty="0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6012160" y="1412776"/>
            <a:ext cx="70997" cy="1554559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195736" y="4797152"/>
            <a:ext cx="20571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 smtClean="0"/>
              <a:t>renewable energy</a:t>
            </a:r>
            <a:endParaRPr lang="en-GB" sz="2000" dirty="0"/>
          </a:p>
        </p:txBody>
      </p:sp>
      <p:sp>
        <p:nvSpPr>
          <p:cNvPr id="45" name="Rectangle 44"/>
          <p:cNvSpPr/>
          <p:nvPr/>
        </p:nvSpPr>
        <p:spPr>
          <a:xfrm>
            <a:off x="179513" y="260648"/>
            <a:ext cx="12241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smtClean="0"/>
              <a:t>artificial neural networks</a:t>
            </a:r>
            <a:endParaRPr lang="en-GB" sz="2000" dirty="0"/>
          </a:p>
        </p:txBody>
      </p:sp>
      <p:sp>
        <p:nvSpPr>
          <p:cNvPr id="46" name="TextBox 45"/>
          <p:cNvSpPr txBox="1"/>
          <p:nvPr/>
        </p:nvSpPr>
        <p:spPr>
          <a:xfrm>
            <a:off x="1043608" y="1340768"/>
            <a:ext cx="3991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integration, control, communication and metering</a:t>
            </a:r>
            <a:endParaRPr lang="en-GB" sz="2000" dirty="0"/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1835696" y="2492896"/>
            <a:ext cx="288034" cy="504056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2195736" y="1052736"/>
            <a:ext cx="17589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 smtClean="0"/>
              <a:t>ICCM / I.C.C.M.</a:t>
            </a:r>
            <a:endParaRPr lang="en-GB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5868144" y="5445224"/>
            <a:ext cx="2728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or c.f. Aberdeenshire </a:t>
            </a:r>
            <a:r>
              <a:rPr lang="en-GB" sz="2000" dirty="0" err="1" smtClean="0"/>
              <a:t>etc</a:t>
            </a:r>
            <a:endParaRPr lang="en-GB" sz="2000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251520" y="5661248"/>
            <a:ext cx="1507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windfarms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27984" y="5445224"/>
            <a:ext cx="1055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offshore</a:t>
            </a:r>
          </a:p>
        </p:txBody>
      </p:sp>
      <p:cxnSp>
        <p:nvCxnSpPr>
          <p:cNvPr id="30" name="Straight Arrow Connector 29"/>
          <p:cNvCxnSpPr>
            <a:stCxn id="5" idx="1"/>
          </p:cNvCxnSpPr>
          <p:nvPr/>
        </p:nvCxnSpPr>
        <p:spPr>
          <a:xfrm flipH="1">
            <a:off x="5293841" y="5268421"/>
            <a:ext cx="192889" cy="248811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843808" y="5805264"/>
            <a:ext cx="16959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 smtClean="0"/>
              <a:t>marine energy</a:t>
            </a:r>
            <a:endParaRPr lang="en-GB" sz="2000" dirty="0"/>
          </a:p>
        </p:txBody>
      </p:sp>
      <p:sp>
        <p:nvSpPr>
          <p:cNvPr id="38" name="Rectangle 37"/>
          <p:cNvSpPr/>
          <p:nvPr/>
        </p:nvSpPr>
        <p:spPr>
          <a:xfrm>
            <a:off x="2339752" y="5157192"/>
            <a:ext cx="28553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 smtClean="0"/>
              <a:t>marine renewable energy</a:t>
            </a:r>
            <a:endParaRPr lang="en-GB" sz="2000" dirty="0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3923929" y="5733256"/>
            <a:ext cx="576063" cy="144016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3563888" y="5517232"/>
            <a:ext cx="0" cy="36004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 flipV="1">
            <a:off x="1403650" y="1052736"/>
            <a:ext cx="792086" cy="36004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24" idx="1"/>
            <a:endCxn id="45" idx="3"/>
          </p:cNvCxnSpPr>
          <p:nvPr/>
        </p:nvCxnSpPr>
        <p:spPr>
          <a:xfrm flipH="1">
            <a:off x="1403649" y="316687"/>
            <a:ext cx="1904394" cy="451793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1907704" y="2060848"/>
            <a:ext cx="2768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energy management</a:t>
            </a:r>
            <a:endParaRPr lang="en-GB" sz="2400" dirty="0"/>
          </a:p>
        </p:txBody>
      </p:sp>
      <p:cxnSp>
        <p:nvCxnSpPr>
          <p:cNvPr id="53" name="Straight Arrow Connector 52"/>
          <p:cNvCxnSpPr>
            <a:endCxn id="65" idx="2"/>
          </p:cNvCxnSpPr>
          <p:nvPr/>
        </p:nvCxnSpPr>
        <p:spPr>
          <a:xfrm flipH="1" flipV="1">
            <a:off x="3292026" y="2522513"/>
            <a:ext cx="127846" cy="690463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 rot="19817361">
            <a:off x="-138270" y="3287731"/>
            <a:ext cx="31862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r</a:t>
            </a:r>
            <a:r>
              <a:rPr lang="en-GB" sz="2000" dirty="0" smtClean="0"/>
              <a:t>eactive power management</a:t>
            </a:r>
          </a:p>
          <a:p>
            <a:pPr algn="ctr"/>
            <a:r>
              <a:rPr lang="en-GB" sz="2000" dirty="0" smtClean="0"/>
              <a:t>active load management</a:t>
            </a:r>
          </a:p>
          <a:p>
            <a:pPr algn="ctr"/>
            <a:r>
              <a:rPr lang="en-GB" sz="2000" dirty="0" smtClean="0"/>
              <a:t>demand management</a:t>
            </a:r>
            <a:endParaRPr lang="en-GB" sz="2000" dirty="0"/>
          </a:p>
        </p:txBody>
      </p:sp>
      <p:cxnSp>
        <p:nvCxnSpPr>
          <p:cNvPr id="77" name="Straight Arrow Connector 76"/>
          <p:cNvCxnSpPr/>
          <p:nvPr/>
        </p:nvCxnSpPr>
        <p:spPr>
          <a:xfrm flipH="1" flipV="1">
            <a:off x="3275856" y="1894928"/>
            <a:ext cx="72008" cy="288032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Afbeelding 22">
            <a:extLst>
              <a:ext uri="{FF2B5EF4-FFF2-40B4-BE49-F238E27FC236}">
                <a16:creationId xmlns:a16="http://schemas.microsoft.com/office/drawing/2014/main" id="{E63E3581-10E1-4073-944D-F8E146E171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37312"/>
            <a:ext cx="1592381" cy="56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0713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2699792" y="2924944"/>
            <a:ext cx="4680520" cy="1224136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FFFF00"/>
                </a:solidFill>
              </a:rPr>
              <a:t>Power management systems for wind turbines in Cornwall</a:t>
            </a:r>
            <a:endParaRPr lang="en-GB" sz="2800" dirty="0">
              <a:solidFill>
                <a:srgbClr val="FFFF00"/>
              </a:solidFill>
            </a:endParaRPr>
          </a:p>
        </p:txBody>
      </p:sp>
      <p:cxnSp>
        <p:nvCxnSpPr>
          <p:cNvPr id="4" name="Straight Arrow Connector 3"/>
          <p:cNvCxnSpPr>
            <a:endCxn id="15" idx="0"/>
          </p:cNvCxnSpPr>
          <p:nvPr/>
        </p:nvCxnSpPr>
        <p:spPr>
          <a:xfrm flipH="1">
            <a:off x="1183765" y="4005064"/>
            <a:ext cx="2308115" cy="1296144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486730" y="5037588"/>
            <a:ext cx="2869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“south west </a:t>
            </a:r>
            <a:r>
              <a:rPr lang="en-GB" sz="2400" dirty="0"/>
              <a:t>E</a:t>
            </a:r>
            <a:r>
              <a:rPr lang="en-GB" sz="2400" dirty="0" smtClean="0"/>
              <a:t>ngland”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5536" y="5301208"/>
            <a:ext cx="1576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wind farms</a:t>
            </a:r>
          </a:p>
        </p:txBody>
      </p:sp>
      <p:cxnSp>
        <p:nvCxnSpPr>
          <p:cNvPr id="18" name="Straight Arrow Connector 17"/>
          <p:cNvCxnSpPr>
            <a:stCxn id="15" idx="3"/>
          </p:cNvCxnSpPr>
          <p:nvPr/>
        </p:nvCxnSpPr>
        <p:spPr>
          <a:xfrm flipV="1">
            <a:off x="1971994" y="5157192"/>
            <a:ext cx="439766" cy="374849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5" idx="0"/>
          </p:cNvCxnSpPr>
          <p:nvPr/>
        </p:nvCxnSpPr>
        <p:spPr>
          <a:xfrm>
            <a:off x="6156176" y="3933056"/>
            <a:ext cx="765210" cy="1104532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896915" y="2063943"/>
            <a:ext cx="2006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environmental</a:t>
            </a:r>
            <a:endParaRPr lang="en-GB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3308043" y="116632"/>
            <a:ext cx="1252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smart grid</a:t>
            </a:r>
            <a:endParaRPr lang="en-GB" sz="2000" dirty="0"/>
          </a:p>
        </p:txBody>
      </p:sp>
      <p:cxnSp>
        <p:nvCxnSpPr>
          <p:cNvPr id="28" name="Straight Arrow Connector 27"/>
          <p:cNvCxnSpPr>
            <a:endCxn id="24" idx="3"/>
          </p:cNvCxnSpPr>
          <p:nvPr/>
        </p:nvCxnSpPr>
        <p:spPr>
          <a:xfrm flipH="1" flipV="1">
            <a:off x="4560309" y="316687"/>
            <a:ext cx="985298" cy="520026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283968" y="980728"/>
            <a:ext cx="2302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smart appliances</a:t>
            </a:r>
            <a:endParaRPr lang="en-GB" sz="2400" dirty="0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6012160" y="1412776"/>
            <a:ext cx="70997" cy="1554559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005804" y="4252539"/>
            <a:ext cx="1774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geographical</a:t>
            </a:r>
            <a:endParaRPr lang="en-GB" sz="2400" dirty="0"/>
          </a:p>
        </p:txBody>
      </p:sp>
      <p:cxnSp>
        <p:nvCxnSpPr>
          <p:cNvPr id="50" name="Straight Arrow Connector 49"/>
          <p:cNvCxnSpPr>
            <a:stCxn id="25" idx="3"/>
          </p:cNvCxnSpPr>
          <p:nvPr/>
        </p:nvCxnSpPr>
        <p:spPr>
          <a:xfrm>
            <a:off x="7380312" y="3537012"/>
            <a:ext cx="463652" cy="846880"/>
          </a:xfrm>
          <a:prstGeom prst="bentConnector2">
            <a:avLst/>
          </a:prstGeom>
          <a:ln w="38100">
            <a:solidFill>
              <a:schemeClr val="accent4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195736" y="4797152"/>
            <a:ext cx="20571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 smtClean="0"/>
              <a:t>renewable energy</a:t>
            </a:r>
            <a:endParaRPr lang="en-GB" sz="2000" dirty="0"/>
          </a:p>
        </p:txBody>
      </p:sp>
      <p:cxnSp>
        <p:nvCxnSpPr>
          <p:cNvPr id="33" name="Straight Arrow Connector 49"/>
          <p:cNvCxnSpPr>
            <a:stCxn id="25" idx="3"/>
          </p:cNvCxnSpPr>
          <p:nvPr/>
        </p:nvCxnSpPr>
        <p:spPr>
          <a:xfrm flipV="1">
            <a:off x="7380312" y="2477474"/>
            <a:ext cx="607668" cy="1059538"/>
          </a:xfrm>
          <a:prstGeom prst="bentConnector2">
            <a:avLst/>
          </a:prstGeom>
          <a:ln w="38100">
            <a:solidFill>
              <a:schemeClr val="accent4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179513" y="260648"/>
            <a:ext cx="12241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smtClean="0"/>
              <a:t>artificial neural networks</a:t>
            </a:r>
            <a:endParaRPr lang="en-GB" sz="2000" dirty="0"/>
          </a:p>
        </p:txBody>
      </p:sp>
      <p:sp>
        <p:nvSpPr>
          <p:cNvPr id="46" name="TextBox 45"/>
          <p:cNvSpPr txBox="1"/>
          <p:nvPr/>
        </p:nvSpPr>
        <p:spPr>
          <a:xfrm>
            <a:off x="1043608" y="1340768"/>
            <a:ext cx="3991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integration, control, communication and metering</a:t>
            </a:r>
            <a:endParaRPr lang="en-GB" sz="2000" dirty="0"/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1835696" y="2492896"/>
            <a:ext cx="288034" cy="504056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2195736" y="1052736"/>
            <a:ext cx="17589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 smtClean="0"/>
              <a:t>ICCM / I.C.C.M.</a:t>
            </a:r>
            <a:endParaRPr lang="en-GB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5868144" y="5445224"/>
            <a:ext cx="2728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or c.f. Aberdeenshire </a:t>
            </a:r>
            <a:r>
              <a:rPr lang="en-GB" sz="2000" dirty="0" err="1" smtClean="0"/>
              <a:t>etc</a:t>
            </a:r>
            <a:endParaRPr lang="en-GB" sz="2000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251520" y="5661248"/>
            <a:ext cx="1507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windfarms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27984" y="5445224"/>
            <a:ext cx="1055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offshore</a:t>
            </a:r>
          </a:p>
        </p:txBody>
      </p:sp>
      <p:cxnSp>
        <p:nvCxnSpPr>
          <p:cNvPr id="30" name="Straight Arrow Connector 29"/>
          <p:cNvCxnSpPr>
            <a:stCxn id="5" idx="1"/>
          </p:cNvCxnSpPr>
          <p:nvPr/>
        </p:nvCxnSpPr>
        <p:spPr>
          <a:xfrm flipH="1">
            <a:off x="5293841" y="5268421"/>
            <a:ext cx="192889" cy="248811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843808" y="5805264"/>
            <a:ext cx="16959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 smtClean="0"/>
              <a:t>marine energy</a:t>
            </a:r>
            <a:endParaRPr lang="en-GB" sz="2000" dirty="0"/>
          </a:p>
        </p:txBody>
      </p:sp>
      <p:sp>
        <p:nvSpPr>
          <p:cNvPr id="38" name="Rectangle 37"/>
          <p:cNvSpPr/>
          <p:nvPr/>
        </p:nvSpPr>
        <p:spPr>
          <a:xfrm>
            <a:off x="2339752" y="5157192"/>
            <a:ext cx="28553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 smtClean="0"/>
              <a:t>marine renewable energy</a:t>
            </a:r>
            <a:endParaRPr lang="en-GB" sz="2000" dirty="0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3923929" y="5733256"/>
            <a:ext cx="576063" cy="144016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3563888" y="5517232"/>
            <a:ext cx="0" cy="36004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 flipV="1">
            <a:off x="1403650" y="1052736"/>
            <a:ext cx="792086" cy="36004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24" idx="1"/>
            <a:endCxn id="45" idx="3"/>
          </p:cNvCxnSpPr>
          <p:nvPr/>
        </p:nvCxnSpPr>
        <p:spPr>
          <a:xfrm flipH="1">
            <a:off x="1403649" y="316687"/>
            <a:ext cx="1904394" cy="451793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1907704" y="2060848"/>
            <a:ext cx="2768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energy management</a:t>
            </a:r>
            <a:endParaRPr lang="en-GB" sz="2400" dirty="0"/>
          </a:p>
        </p:txBody>
      </p:sp>
      <p:cxnSp>
        <p:nvCxnSpPr>
          <p:cNvPr id="53" name="Straight Arrow Connector 52"/>
          <p:cNvCxnSpPr>
            <a:endCxn id="65" idx="2"/>
          </p:cNvCxnSpPr>
          <p:nvPr/>
        </p:nvCxnSpPr>
        <p:spPr>
          <a:xfrm flipH="1" flipV="1">
            <a:off x="3292026" y="2522513"/>
            <a:ext cx="127846" cy="690463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 rot="19817361">
            <a:off x="-138270" y="3287731"/>
            <a:ext cx="31862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r</a:t>
            </a:r>
            <a:r>
              <a:rPr lang="en-GB" sz="2000" dirty="0" smtClean="0"/>
              <a:t>eactive power management</a:t>
            </a:r>
          </a:p>
          <a:p>
            <a:pPr algn="ctr"/>
            <a:r>
              <a:rPr lang="en-GB" sz="2000" dirty="0" smtClean="0"/>
              <a:t>active load management</a:t>
            </a:r>
          </a:p>
          <a:p>
            <a:pPr algn="ctr"/>
            <a:r>
              <a:rPr lang="en-GB" sz="2000" dirty="0" smtClean="0"/>
              <a:t>demand management</a:t>
            </a:r>
            <a:endParaRPr lang="en-GB" sz="2000" dirty="0"/>
          </a:p>
        </p:txBody>
      </p:sp>
      <p:cxnSp>
        <p:nvCxnSpPr>
          <p:cNvPr id="77" name="Straight Arrow Connector 76"/>
          <p:cNvCxnSpPr/>
          <p:nvPr/>
        </p:nvCxnSpPr>
        <p:spPr>
          <a:xfrm flipH="1" flipV="1">
            <a:off x="3275856" y="1894928"/>
            <a:ext cx="72008" cy="288032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Afbeelding 22">
            <a:extLst>
              <a:ext uri="{FF2B5EF4-FFF2-40B4-BE49-F238E27FC236}">
                <a16:creationId xmlns:a16="http://schemas.microsoft.com/office/drawing/2014/main" id="{E63E3581-10E1-4073-944D-F8E146E171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37312"/>
            <a:ext cx="1592381" cy="56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8550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2699792" y="2924944"/>
            <a:ext cx="4680520" cy="1224136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FFFF00"/>
                </a:solidFill>
              </a:rPr>
              <a:t>Power management systems for wind turbines in Cornwall</a:t>
            </a:r>
            <a:endParaRPr lang="en-GB" sz="2800" dirty="0">
              <a:solidFill>
                <a:srgbClr val="FFFF00"/>
              </a:solidFill>
            </a:endParaRPr>
          </a:p>
        </p:txBody>
      </p:sp>
      <p:cxnSp>
        <p:nvCxnSpPr>
          <p:cNvPr id="4" name="Straight Arrow Connector 3"/>
          <p:cNvCxnSpPr>
            <a:endCxn id="15" idx="0"/>
          </p:cNvCxnSpPr>
          <p:nvPr/>
        </p:nvCxnSpPr>
        <p:spPr>
          <a:xfrm flipH="1">
            <a:off x="1183765" y="4005064"/>
            <a:ext cx="2308115" cy="1296144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486730" y="5037588"/>
            <a:ext cx="2869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“south west </a:t>
            </a:r>
            <a:r>
              <a:rPr lang="en-GB" sz="2400" dirty="0"/>
              <a:t>E</a:t>
            </a:r>
            <a:r>
              <a:rPr lang="en-GB" sz="2400" dirty="0" smtClean="0"/>
              <a:t>ngland”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5536" y="5301208"/>
            <a:ext cx="1576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wind farms</a:t>
            </a:r>
          </a:p>
        </p:txBody>
      </p:sp>
      <p:cxnSp>
        <p:nvCxnSpPr>
          <p:cNvPr id="18" name="Straight Arrow Connector 17"/>
          <p:cNvCxnSpPr>
            <a:stCxn id="15" idx="3"/>
          </p:cNvCxnSpPr>
          <p:nvPr/>
        </p:nvCxnSpPr>
        <p:spPr>
          <a:xfrm flipV="1">
            <a:off x="1971994" y="5157192"/>
            <a:ext cx="439766" cy="374849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5" idx="0"/>
          </p:cNvCxnSpPr>
          <p:nvPr/>
        </p:nvCxnSpPr>
        <p:spPr>
          <a:xfrm>
            <a:off x="6156176" y="3933056"/>
            <a:ext cx="765210" cy="1104532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896915" y="2063943"/>
            <a:ext cx="2006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environmental</a:t>
            </a:r>
            <a:endParaRPr lang="en-GB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3308043" y="116632"/>
            <a:ext cx="1252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smart grid</a:t>
            </a:r>
            <a:endParaRPr lang="en-GB" sz="2000" dirty="0"/>
          </a:p>
        </p:txBody>
      </p:sp>
      <p:cxnSp>
        <p:nvCxnSpPr>
          <p:cNvPr id="28" name="Straight Arrow Connector 27"/>
          <p:cNvCxnSpPr>
            <a:endCxn id="24" idx="3"/>
          </p:cNvCxnSpPr>
          <p:nvPr/>
        </p:nvCxnSpPr>
        <p:spPr>
          <a:xfrm flipH="1" flipV="1">
            <a:off x="4560309" y="316687"/>
            <a:ext cx="985298" cy="520026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283968" y="980728"/>
            <a:ext cx="2302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smart appliances</a:t>
            </a:r>
            <a:endParaRPr lang="en-GB" sz="2400" dirty="0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6012160" y="1412776"/>
            <a:ext cx="70997" cy="1554559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005804" y="4252539"/>
            <a:ext cx="1774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geographical</a:t>
            </a:r>
            <a:endParaRPr lang="en-GB" sz="2400" dirty="0"/>
          </a:p>
        </p:txBody>
      </p:sp>
      <p:cxnSp>
        <p:nvCxnSpPr>
          <p:cNvPr id="50" name="Straight Arrow Connector 49"/>
          <p:cNvCxnSpPr>
            <a:stCxn id="25" idx="3"/>
          </p:cNvCxnSpPr>
          <p:nvPr/>
        </p:nvCxnSpPr>
        <p:spPr>
          <a:xfrm>
            <a:off x="7380312" y="3537012"/>
            <a:ext cx="463652" cy="846880"/>
          </a:xfrm>
          <a:prstGeom prst="bentConnector2">
            <a:avLst/>
          </a:prstGeom>
          <a:ln w="38100">
            <a:solidFill>
              <a:schemeClr val="accent4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195736" y="4797152"/>
            <a:ext cx="20571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 smtClean="0"/>
              <a:t>renewable energy</a:t>
            </a:r>
            <a:endParaRPr lang="en-GB" sz="2000" dirty="0"/>
          </a:p>
        </p:txBody>
      </p:sp>
      <p:cxnSp>
        <p:nvCxnSpPr>
          <p:cNvPr id="33" name="Straight Arrow Connector 49"/>
          <p:cNvCxnSpPr>
            <a:stCxn id="25" idx="3"/>
          </p:cNvCxnSpPr>
          <p:nvPr/>
        </p:nvCxnSpPr>
        <p:spPr>
          <a:xfrm flipV="1">
            <a:off x="7380312" y="2477474"/>
            <a:ext cx="607668" cy="1059538"/>
          </a:xfrm>
          <a:prstGeom prst="bentConnector2">
            <a:avLst/>
          </a:prstGeom>
          <a:ln w="38100">
            <a:solidFill>
              <a:schemeClr val="accent4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6663257" y="620688"/>
            <a:ext cx="24807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 smtClean="0"/>
              <a:t>environmental impact</a:t>
            </a:r>
          </a:p>
          <a:p>
            <a:pPr algn="ctr"/>
            <a:r>
              <a:rPr lang="en-GB" sz="2000" dirty="0" smtClean="0"/>
              <a:t>energy policy</a:t>
            </a:r>
            <a:endParaRPr lang="en-GB" sz="2000" dirty="0"/>
          </a:p>
        </p:txBody>
      </p:sp>
      <p:sp>
        <p:nvSpPr>
          <p:cNvPr id="45" name="Rectangle 44"/>
          <p:cNvSpPr/>
          <p:nvPr/>
        </p:nvSpPr>
        <p:spPr>
          <a:xfrm>
            <a:off x="179513" y="260648"/>
            <a:ext cx="12241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smtClean="0"/>
              <a:t>artificial neural networks</a:t>
            </a:r>
            <a:endParaRPr lang="en-GB" sz="2000" dirty="0"/>
          </a:p>
        </p:txBody>
      </p:sp>
      <p:sp>
        <p:nvSpPr>
          <p:cNvPr id="46" name="TextBox 45"/>
          <p:cNvSpPr txBox="1"/>
          <p:nvPr/>
        </p:nvSpPr>
        <p:spPr>
          <a:xfrm>
            <a:off x="1043608" y="1340768"/>
            <a:ext cx="3991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integration, control, communication and metering</a:t>
            </a:r>
            <a:endParaRPr lang="en-GB" sz="2000" dirty="0"/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1835696" y="2492896"/>
            <a:ext cx="288034" cy="504056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2195736" y="1052736"/>
            <a:ext cx="17589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 smtClean="0"/>
              <a:t>ICCM / I.C.C.M.</a:t>
            </a:r>
            <a:endParaRPr lang="en-GB" sz="2000" dirty="0"/>
          </a:p>
        </p:txBody>
      </p:sp>
      <p:sp>
        <p:nvSpPr>
          <p:cNvPr id="58" name="Rectangle 57"/>
          <p:cNvSpPr/>
          <p:nvPr/>
        </p:nvSpPr>
        <p:spPr>
          <a:xfrm>
            <a:off x="7239054" y="0"/>
            <a:ext cx="15572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 smtClean="0"/>
              <a:t>sustainability</a:t>
            </a:r>
            <a:endParaRPr lang="en-GB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5868144" y="5445224"/>
            <a:ext cx="2728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or c.f. Aberdeenshire </a:t>
            </a:r>
            <a:r>
              <a:rPr lang="en-GB" sz="2000" dirty="0" err="1" smtClean="0"/>
              <a:t>etc</a:t>
            </a:r>
            <a:endParaRPr lang="en-GB" sz="2000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251520" y="5661248"/>
            <a:ext cx="1507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windfarms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27984" y="5445224"/>
            <a:ext cx="1055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offshore</a:t>
            </a:r>
          </a:p>
        </p:txBody>
      </p:sp>
      <p:cxnSp>
        <p:nvCxnSpPr>
          <p:cNvPr id="30" name="Straight Arrow Connector 29"/>
          <p:cNvCxnSpPr>
            <a:stCxn id="5" idx="1"/>
          </p:cNvCxnSpPr>
          <p:nvPr/>
        </p:nvCxnSpPr>
        <p:spPr>
          <a:xfrm flipH="1">
            <a:off x="5293841" y="5268421"/>
            <a:ext cx="192889" cy="248811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843808" y="5805264"/>
            <a:ext cx="16959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 smtClean="0"/>
              <a:t>marine energy</a:t>
            </a:r>
            <a:endParaRPr lang="en-GB" sz="2000" dirty="0"/>
          </a:p>
        </p:txBody>
      </p:sp>
      <p:sp>
        <p:nvSpPr>
          <p:cNvPr id="38" name="Rectangle 37"/>
          <p:cNvSpPr/>
          <p:nvPr/>
        </p:nvSpPr>
        <p:spPr>
          <a:xfrm>
            <a:off x="2339752" y="5157192"/>
            <a:ext cx="28553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 smtClean="0"/>
              <a:t>marine renewable energy</a:t>
            </a:r>
            <a:endParaRPr lang="en-GB" sz="2000" dirty="0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3923929" y="5733256"/>
            <a:ext cx="576063" cy="144016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3563888" y="5517232"/>
            <a:ext cx="0" cy="36004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8028384" y="1268760"/>
            <a:ext cx="0" cy="792089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8172400" y="332656"/>
            <a:ext cx="0" cy="36004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 flipV="1">
            <a:off x="1403650" y="1052736"/>
            <a:ext cx="792086" cy="36004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24" idx="1"/>
            <a:endCxn id="45" idx="3"/>
          </p:cNvCxnSpPr>
          <p:nvPr/>
        </p:nvCxnSpPr>
        <p:spPr>
          <a:xfrm flipH="1">
            <a:off x="1403649" y="316687"/>
            <a:ext cx="1904394" cy="451793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1907704" y="2060848"/>
            <a:ext cx="2768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energy management</a:t>
            </a:r>
            <a:endParaRPr lang="en-GB" sz="2400" dirty="0"/>
          </a:p>
        </p:txBody>
      </p:sp>
      <p:cxnSp>
        <p:nvCxnSpPr>
          <p:cNvPr id="53" name="Straight Arrow Connector 52"/>
          <p:cNvCxnSpPr>
            <a:endCxn id="65" idx="2"/>
          </p:cNvCxnSpPr>
          <p:nvPr/>
        </p:nvCxnSpPr>
        <p:spPr>
          <a:xfrm flipH="1" flipV="1">
            <a:off x="3292026" y="2522513"/>
            <a:ext cx="127846" cy="690463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 rot="19817361">
            <a:off x="-138270" y="3287731"/>
            <a:ext cx="31862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r</a:t>
            </a:r>
            <a:r>
              <a:rPr lang="en-GB" sz="2000" dirty="0" smtClean="0"/>
              <a:t>eactive power management</a:t>
            </a:r>
          </a:p>
          <a:p>
            <a:pPr algn="ctr"/>
            <a:r>
              <a:rPr lang="en-GB" sz="2000" dirty="0" smtClean="0"/>
              <a:t>active load management</a:t>
            </a:r>
          </a:p>
          <a:p>
            <a:pPr algn="ctr"/>
            <a:r>
              <a:rPr lang="en-GB" sz="2000" dirty="0" smtClean="0"/>
              <a:t>demand management</a:t>
            </a:r>
            <a:endParaRPr lang="en-GB" sz="2000" dirty="0"/>
          </a:p>
        </p:txBody>
      </p:sp>
      <p:cxnSp>
        <p:nvCxnSpPr>
          <p:cNvPr id="77" name="Straight Arrow Connector 76"/>
          <p:cNvCxnSpPr/>
          <p:nvPr/>
        </p:nvCxnSpPr>
        <p:spPr>
          <a:xfrm flipH="1" flipV="1">
            <a:off x="3275856" y="1894928"/>
            <a:ext cx="72008" cy="288032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Afbeelding 22">
            <a:extLst>
              <a:ext uri="{FF2B5EF4-FFF2-40B4-BE49-F238E27FC236}">
                <a16:creationId xmlns:a16="http://schemas.microsoft.com/office/drawing/2014/main" id="{E63E3581-10E1-4073-944D-F8E146E171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37312"/>
            <a:ext cx="1592381" cy="56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0997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539750" y="2781300"/>
            <a:ext cx="8229600" cy="36290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GB" sz="1800" dirty="0" smtClean="0"/>
              <a:t>Think about the keywords you use in the Library Catalogue, in database searching, or in Google/Google Scholar</a:t>
            </a:r>
          </a:p>
          <a:p>
            <a:pPr eaLnBrk="1" hangingPunct="1"/>
            <a:r>
              <a:rPr lang="en-GB" sz="1800" dirty="0" smtClean="0"/>
              <a:t>Alternative words – lift/elevator; colour/</a:t>
            </a:r>
            <a:r>
              <a:rPr lang="en-GB" sz="1800" dirty="0" err="1" smtClean="0"/>
              <a:t>color</a:t>
            </a:r>
            <a:endParaRPr lang="en-GB" sz="1800" dirty="0" smtClean="0"/>
          </a:p>
          <a:p>
            <a:pPr eaLnBrk="1" hangingPunct="1"/>
            <a:r>
              <a:rPr lang="en-GB" sz="1800" dirty="0" smtClean="0"/>
              <a:t>Note tips such as truncation: </a:t>
            </a:r>
            <a:r>
              <a:rPr lang="en-GB" sz="1800" dirty="0" err="1" smtClean="0"/>
              <a:t>energ</a:t>
            </a:r>
            <a:r>
              <a:rPr lang="en-GB" sz="1800" dirty="0" smtClean="0"/>
              <a:t>* will search (in most databases but not Google) for energy, energies</a:t>
            </a:r>
            <a:r>
              <a:rPr lang="en-GB" sz="1800" smtClean="0"/>
              <a:t>, energetic </a:t>
            </a:r>
            <a:r>
              <a:rPr lang="en-GB" sz="1800" dirty="0" smtClean="0"/>
              <a:t>etc.</a:t>
            </a:r>
          </a:p>
          <a:p>
            <a:pPr eaLnBrk="1" hangingPunct="1"/>
            <a:r>
              <a:rPr lang="en-GB" sz="1800" dirty="0" smtClean="0"/>
              <a:t>Watch out for punctuation such as hyphens which Google ignores but many databases treat as a separate search</a:t>
            </a:r>
          </a:p>
          <a:p>
            <a:pPr eaLnBrk="1" hangingPunct="1"/>
            <a:r>
              <a:rPr lang="en-GB" sz="1800" dirty="0" smtClean="0"/>
              <a:t>Use “ “ to search for phrases “renewable energy”</a:t>
            </a:r>
          </a:p>
          <a:p>
            <a:pPr eaLnBrk="1" hangingPunct="1"/>
            <a:r>
              <a:rPr lang="en-GB" sz="1800" dirty="0" smtClean="0"/>
              <a:t>Related keywords: smart grid, smart appliances</a:t>
            </a:r>
          </a:p>
          <a:p>
            <a:pPr eaLnBrk="1" hangingPunct="1"/>
            <a:r>
              <a:rPr lang="en-GB" sz="1800" dirty="0" smtClean="0"/>
              <a:t>If you’re finding too much, narrow down your search</a:t>
            </a:r>
          </a:p>
          <a:p>
            <a:pPr eaLnBrk="1" hangingPunct="1"/>
            <a:r>
              <a:rPr lang="en-GB" sz="1800" dirty="0" smtClean="0"/>
              <a:t>If you’re finding too little, broaden your search out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332656"/>
            <a:ext cx="3168352" cy="2382810"/>
          </a:xfrm>
          <a:prstGeom prst="rect">
            <a:avLst/>
          </a:prstGeom>
        </p:spPr>
      </p:pic>
      <p:pic>
        <p:nvPicPr>
          <p:cNvPr id="5" name="Afbeelding 22">
            <a:extLst>
              <a:ext uri="{FF2B5EF4-FFF2-40B4-BE49-F238E27FC236}">
                <a16:creationId xmlns:a16="http://schemas.microsoft.com/office/drawing/2014/main" id="{E63E3581-10E1-4073-944D-F8E146E171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37312"/>
            <a:ext cx="1592381" cy="56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90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22">
            <a:extLst>
              <a:ext uri="{FF2B5EF4-FFF2-40B4-BE49-F238E27FC236}">
                <a16:creationId xmlns:a16="http://schemas.microsoft.com/office/drawing/2014/main" id="{E63E3581-10E1-4073-944D-F8E146E171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37312"/>
            <a:ext cx="1592381" cy="56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4728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2884766"/>
            <a:ext cx="5858172" cy="830997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9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design and implementation of a wireless car security system in the United Kingdom</a:t>
            </a:r>
            <a:endParaRPr lang="en-GB" sz="2400" dirty="0"/>
          </a:p>
        </p:txBody>
      </p:sp>
      <p:pic>
        <p:nvPicPr>
          <p:cNvPr id="14" name="Afbeelding 22">
            <a:extLst>
              <a:ext uri="{FF2B5EF4-FFF2-40B4-BE49-F238E27FC236}">
                <a16:creationId xmlns:a16="http://schemas.microsoft.com/office/drawing/2014/main" id="{E63E3581-10E1-4073-944D-F8E146E171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37312"/>
            <a:ext cx="1592381" cy="56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2157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2884766"/>
            <a:ext cx="5858172" cy="830997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9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design and implementation of a wireless car security system in the United Kingdom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36197" y="4749616"/>
            <a:ext cx="1378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automobile*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18362" y="1393751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RFID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2267744" y="5207916"/>
            <a:ext cx="1608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“alarm system”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5847755" y="1280317"/>
            <a:ext cx="1115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Bluetooth</a:t>
            </a:r>
            <a:endParaRPr lang="en-GB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6588224" y="1649649"/>
            <a:ext cx="648072" cy="1235117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6405632" y="1600768"/>
            <a:ext cx="182592" cy="1283998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13" idx="0"/>
          </p:cNvCxnSpPr>
          <p:nvPr/>
        </p:nvCxnSpPr>
        <p:spPr>
          <a:xfrm>
            <a:off x="2987824" y="3676855"/>
            <a:ext cx="84307" cy="1531061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7" idx="0"/>
          </p:cNvCxnSpPr>
          <p:nvPr/>
        </p:nvCxnSpPr>
        <p:spPr>
          <a:xfrm flipH="1">
            <a:off x="1125328" y="3676855"/>
            <a:ext cx="689131" cy="1072761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2304677" y="1897875"/>
            <a:ext cx="15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product design</a:t>
            </a:r>
            <a:endParaRPr lang="en-GB" dirty="0"/>
          </a:p>
        </p:txBody>
      </p:sp>
      <p:cxnSp>
        <p:nvCxnSpPr>
          <p:cNvPr id="71" name="Straight Arrow Connector 70"/>
          <p:cNvCxnSpPr>
            <a:endCxn id="65" idx="2"/>
          </p:cNvCxnSpPr>
          <p:nvPr/>
        </p:nvCxnSpPr>
        <p:spPr>
          <a:xfrm flipV="1">
            <a:off x="2675194" y="2267207"/>
            <a:ext cx="422874" cy="652438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Afbeelding 22">
            <a:extLst>
              <a:ext uri="{FF2B5EF4-FFF2-40B4-BE49-F238E27FC236}">
                <a16:creationId xmlns:a16="http://schemas.microsoft.com/office/drawing/2014/main" id="{E63E3581-10E1-4073-944D-F8E146E171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37312"/>
            <a:ext cx="1592381" cy="56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1353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2884766"/>
            <a:ext cx="5858172" cy="830997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9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design and implementation of a wireless car security system in the United Kingdom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840486" y="652518"/>
            <a:ext cx="1645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communication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6197" y="4749616"/>
            <a:ext cx="1378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automobile*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28184" y="4581600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UK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18362" y="1393751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RFID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7092280" y="1947749"/>
            <a:ext cx="1860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Radio Frequency Identification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62455" y="4792954"/>
            <a:ext cx="563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U.K.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67744" y="5207916"/>
            <a:ext cx="1608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“alarm system”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5847755" y="1280317"/>
            <a:ext cx="1115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Bluetooth</a:t>
            </a:r>
            <a:endParaRPr lang="en-GB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6588224" y="1649649"/>
            <a:ext cx="648072" cy="1235117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6405632" y="1600768"/>
            <a:ext cx="182592" cy="1283998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847755" y="3715763"/>
            <a:ext cx="557877" cy="95512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13" idx="0"/>
          </p:cNvCxnSpPr>
          <p:nvPr/>
        </p:nvCxnSpPr>
        <p:spPr>
          <a:xfrm>
            <a:off x="2987824" y="3676855"/>
            <a:ext cx="84307" cy="1531061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7" idx="0"/>
          </p:cNvCxnSpPr>
          <p:nvPr/>
        </p:nvCxnSpPr>
        <p:spPr>
          <a:xfrm flipH="1">
            <a:off x="1125328" y="3676855"/>
            <a:ext cx="689131" cy="1072761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6190866" y="940552"/>
            <a:ext cx="143177" cy="453199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6228184" y="940551"/>
            <a:ext cx="1008112" cy="524432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2304677" y="1897875"/>
            <a:ext cx="15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product design</a:t>
            </a:r>
            <a:endParaRPr lang="en-GB" dirty="0"/>
          </a:p>
        </p:txBody>
      </p:sp>
      <p:sp>
        <p:nvSpPr>
          <p:cNvPr id="66" name="TextBox 65"/>
          <p:cNvSpPr txBox="1"/>
          <p:nvPr/>
        </p:nvSpPr>
        <p:spPr>
          <a:xfrm>
            <a:off x="2699792" y="1663704"/>
            <a:ext cx="1184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innovation</a:t>
            </a:r>
            <a:endParaRPr lang="en-GB" dirty="0"/>
          </a:p>
        </p:txBody>
      </p:sp>
      <p:sp>
        <p:nvSpPr>
          <p:cNvPr id="67" name="TextBox 66"/>
          <p:cNvSpPr txBox="1"/>
          <p:nvPr/>
        </p:nvSpPr>
        <p:spPr>
          <a:xfrm>
            <a:off x="4073032" y="175938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CAD</a:t>
            </a:r>
            <a:endParaRPr lang="en-GB" dirty="0"/>
          </a:p>
        </p:txBody>
      </p:sp>
      <p:cxnSp>
        <p:nvCxnSpPr>
          <p:cNvPr id="69" name="Straight Arrow Connector 68"/>
          <p:cNvCxnSpPr/>
          <p:nvPr/>
        </p:nvCxnSpPr>
        <p:spPr>
          <a:xfrm flipV="1">
            <a:off x="3805188" y="1949383"/>
            <a:ext cx="300331" cy="83653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endCxn id="65" idx="2"/>
          </p:cNvCxnSpPr>
          <p:nvPr/>
        </p:nvCxnSpPr>
        <p:spPr>
          <a:xfrm flipV="1">
            <a:off x="2675194" y="2267207"/>
            <a:ext cx="422874" cy="652438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E63E3581-10E1-4073-944D-F8E146E171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37312"/>
            <a:ext cx="1592381" cy="56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029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48880"/>
            <a:ext cx="63341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635896" y="964178"/>
            <a:ext cx="12121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migrant</a:t>
            </a:r>
          </a:p>
          <a:p>
            <a:pPr algn="ctr"/>
            <a:r>
              <a:rPr lang="en-GB" sz="2400" dirty="0" smtClean="0"/>
              <a:t>foreign</a:t>
            </a:r>
            <a:endParaRPr lang="en-GB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4644008" y="1795175"/>
            <a:ext cx="574774" cy="841737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362328" y="968653"/>
            <a:ext cx="151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workforce</a:t>
            </a:r>
            <a:endParaRPr lang="en-GB" sz="2400" dirty="0"/>
          </a:p>
        </p:txBody>
      </p:sp>
      <p:cxnSp>
        <p:nvCxnSpPr>
          <p:cNvPr id="14" name="Straight Arrow Connector 13"/>
          <p:cNvCxnSpPr>
            <a:endCxn id="13" idx="2"/>
          </p:cNvCxnSpPr>
          <p:nvPr/>
        </p:nvCxnSpPr>
        <p:spPr>
          <a:xfrm flipV="1">
            <a:off x="6588224" y="1430318"/>
            <a:ext cx="534088" cy="1206594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555776" y="4134271"/>
            <a:ext cx="1249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building</a:t>
            </a:r>
            <a:endParaRPr lang="en-GB" sz="2400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3131840" y="3429000"/>
            <a:ext cx="160997" cy="792088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362328" y="276153"/>
            <a:ext cx="1983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labour / </a:t>
            </a:r>
            <a:r>
              <a:rPr lang="en-GB" sz="2400" dirty="0" err="1" smtClean="0"/>
              <a:t>labor</a:t>
            </a:r>
            <a:endParaRPr lang="en-GB" sz="2400" dirty="0"/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7078758" y="691653"/>
            <a:ext cx="195957" cy="361083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Afbeelding 22">
            <a:extLst>
              <a:ext uri="{FF2B5EF4-FFF2-40B4-BE49-F238E27FC236}">
                <a16:creationId xmlns:a16="http://schemas.microsoft.com/office/drawing/2014/main" id="{E63E3581-10E1-4073-944D-F8E146E171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37312"/>
            <a:ext cx="1592381" cy="56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01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2884766"/>
            <a:ext cx="5858172" cy="830997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9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design and implementation of a wireless car security system in the United Kingdom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840486" y="652518"/>
            <a:ext cx="1645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communication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6197" y="4749616"/>
            <a:ext cx="1378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automobile*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35896" y="4670883"/>
            <a:ext cx="2115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security architecture</a:t>
            </a:r>
          </a:p>
        </p:txBody>
      </p:sp>
      <p:sp>
        <p:nvSpPr>
          <p:cNvPr id="4" name="Rectangle 3"/>
          <p:cNvSpPr/>
          <p:nvPr/>
        </p:nvSpPr>
        <p:spPr>
          <a:xfrm>
            <a:off x="194764" y="4234632"/>
            <a:ext cx="842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vehicle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28184" y="4581600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UK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54368" y="5477054"/>
            <a:ext cx="2253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England / Scotland 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18362" y="1393751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RFID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7092280" y="1947749"/>
            <a:ext cx="1860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Radio Frequency Identification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62455" y="4792954"/>
            <a:ext cx="563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U.K.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67744" y="5207916"/>
            <a:ext cx="1608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“alarm system”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5847755" y="1280317"/>
            <a:ext cx="1115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Bluetooth</a:t>
            </a:r>
            <a:endParaRPr lang="en-GB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6588224" y="1649649"/>
            <a:ext cx="648072" cy="1235117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6405632" y="1600768"/>
            <a:ext cx="182592" cy="1283998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847755" y="3715763"/>
            <a:ext cx="557877" cy="95512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680552" y="5118948"/>
            <a:ext cx="145647" cy="45830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13" idx="0"/>
          </p:cNvCxnSpPr>
          <p:nvPr/>
        </p:nvCxnSpPr>
        <p:spPr>
          <a:xfrm>
            <a:off x="2987824" y="3676855"/>
            <a:ext cx="84307" cy="1531061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7" idx="0"/>
          </p:cNvCxnSpPr>
          <p:nvPr/>
        </p:nvCxnSpPr>
        <p:spPr>
          <a:xfrm flipH="1">
            <a:off x="1125328" y="3676855"/>
            <a:ext cx="689131" cy="1072761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6190866" y="940552"/>
            <a:ext cx="143177" cy="453199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6228184" y="940551"/>
            <a:ext cx="1008112" cy="524432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677614" y="4527620"/>
            <a:ext cx="249222" cy="327929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3275856" y="4950932"/>
            <a:ext cx="600662" cy="310098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10" name="TextBox 37909"/>
          <p:cNvSpPr txBox="1"/>
          <p:nvPr/>
        </p:nvSpPr>
        <p:spPr>
          <a:xfrm>
            <a:off x="2041280" y="1009684"/>
            <a:ext cx="1534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human factors</a:t>
            </a:r>
            <a:endParaRPr lang="en-GB" dirty="0"/>
          </a:p>
        </p:txBody>
      </p:sp>
      <p:sp>
        <p:nvSpPr>
          <p:cNvPr id="65" name="TextBox 64"/>
          <p:cNvSpPr txBox="1"/>
          <p:nvPr/>
        </p:nvSpPr>
        <p:spPr>
          <a:xfrm>
            <a:off x="2304677" y="1897875"/>
            <a:ext cx="15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product design</a:t>
            </a:r>
            <a:endParaRPr lang="en-GB" dirty="0"/>
          </a:p>
        </p:txBody>
      </p:sp>
      <p:sp>
        <p:nvSpPr>
          <p:cNvPr id="66" name="TextBox 65"/>
          <p:cNvSpPr txBox="1"/>
          <p:nvPr/>
        </p:nvSpPr>
        <p:spPr>
          <a:xfrm>
            <a:off x="2699792" y="1663704"/>
            <a:ext cx="1184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innovation</a:t>
            </a:r>
            <a:endParaRPr lang="en-GB" dirty="0"/>
          </a:p>
        </p:txBody>
      </p:sp>
      <p:sp>
        <p:nvSpPr>
          <p:cNvPr id="67" name="TextBox 66"/>
          <p:cNvSpPr txBox="1"/>
          <p:nvPr/>
        </p:nvSpPr>
        <p:spPr>
          <a:xfrm>
            <a:off x="4073032" y="175938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CAD</a:t>
            </a:r>
            <a:endParaRPr lang="en-GB" dirty="0"/>
          </a:p>
        </p:txBody>
      </p:sp>
      <p:sp>
        <p:nvSpPr>
          <p:cNvPr id="68" name="TextBox 67"/>
          <p:cNvSpPr txBox="1"/>
          <p:nvPr/>
        </p:nvSpPr>
        <p:spPr>
          <a:xfrm>
            <a:off x="3597485" y="4342954"/>
            <a:ext cx="2178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software engineering</a:t>
            </a:r>
            <a:endParaRPr lang="en-GB" dirty="0"/>
          </a:p>
        </p:txBody>
      </p:sp>
      <p:cxnSp>
        <p:nvCxnSpPr>
          <p:cNvPr id="69" name="Straight Arrow Connector 68"/>
          <p:cNvCxnSpPr/>
          <p:nvPr/>
        </p:nvCxnSpPr>
        <p:spPr>
          <a:xfrm flipV="1">
            <a:off x="3805188" y="1949383"/>
            <a:ext cx="300331" cy="83653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endCxn id="65" idx="2"/>
          </p:cNvCxnSpPr>
          <p:nvPr/>
        </p:nvCxnSpPr>
        <p:spPr>
          <a:xfrm flipV="1">
            <a:off x="2675194" y="2267207"/>
            <a:ext cx="422874" cy="652438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endCxn id="37910" idx="2"/>
          </p:cNvCxnSpPr>
          <p:nvPr/>
        </p:nvCxnSpPr>
        <p:spPr>
          <a:xfrm flipH="1" flipV="1">
            <a:off x="2808734" y="1379016"/>
            <a:ext cx="221243" cy="384067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Afbeelding 22">
            <a:extLst>
              <a:ext uri="{FF2B5EF4-FFF2-40B4-BE49-F238E27FC236}">
                <a16:creationId xmlns:a16="http://schemas.microsoft.com/office/drawing/2014/main" id="{E63E3581-10E1-4073-944D-F8E146E171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37312"/>
            <a:ext cx="1592381" cy="56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9522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2884766"/>
            <a:ext cx="5858172" cy="830997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9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design and implementation of a wireless car security system in the United Kingdom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2236694"/>
            <a:ext cx="1233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legal issues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389" y="2994823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crime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40486" y="652518"/>
            <a:ext cx="1645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communication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6197" y="4749616"/>
            <a:ext cx="1378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automobile*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35896" y="4670883"/>
            <a:ext cx="2115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security architecture</a:t>
            </a:r>
          </a:p>
        </p:txBody>
      </p:sp>
      <p:sp>
        <p:nvSpPr>
          <p:cNvPr id="4" name="Rectangle 3"/>
          <p:cNvSpPr/>
          <p:nvPr/>
        </p:nvSpPr>
        <p:spPr>
          <a:xfrm>
            <a:off x="194764" y="4234632"/>
            <a:ext cx="842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vehicle</a:t>
            </a:r>
          </a:p>
        </p:txBody>
      </p:sp>
      <p:sp>
        <p:nvSpPr>
          <p:cNvPr id="9" name="Rectangle 8"/>
          <p:cNvSpPr/>
          <p:nvPr/>
        </p:nvSpPr>
        <p:spPr>
          <a:xfrm>
            <a:off x="357065" y="2515434"/>
            <a:ext cx="1139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legislation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228184" y="4581600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UK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54368" y="5477054"/>
            <a:ext cx="2253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England / Scotland 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18362" y="1393751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RFID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7092280" y="1947749"/>
            <a:ext cx="1860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Radio Frequency Identification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62455" y="4792954"/>
            <a:ext cx="563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U.K.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67744" y="5207916"/>
            <a:ext cx="1608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“alarm system”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5847755" y="1280317"/>
            <a:ext cx="1115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Bluetooth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449019" y="1763083"/>
            <a:ext cx="1441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 </a:t>
            </a:r>
            <a:r>
              <a:rPr lang="en-GB" dirty="0" smtClean="0"/>
              <a:t>manufacture</a:t>
            </a:r>
            <a:endParaRPr lang="en-GB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6588224" y="1649649"/>
            <a:ext cx="648072" cy="1235117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6405632" y="1600768"/>
            <a:ext cx="182592" cy="1283998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847755" y="3715763"/>
            <a:ext cx="557877" cy="95512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680552" y="5118948"/>
            <a:ext cx="145647" cy="45830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13" idx="0"/>
          </p:cNvCxnSpPr>
          <p:nvPr/>
        </p:nvCxnSpPr>
        <p:spPr>
          <a:xfrm>
            <a:off x="2987824" y="3676855"/>
            <a:ext cx="84307" cy="1531061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7" idx="0"/>
          </p:cNvCxnSpPr>
          <p:nvPr/>
        </p:nvCxnSpPr>
        <p:spPr>
          <a:xfrm flipH="1">
            <a:off x="1125328" y="3676855"/>
            <a:ext cx="689131" cy="1072761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6190866" y="940552"/>
            <a:ext cx="143177" cy="453199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6228184" y="940551"/>
            <a:ext cx="1008112" cy="524432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677614" y="4527620"/>
            <a:ext cx="249222" cy="327929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3275856" y="4950932"/>
            <a:ext cx="600662" cy="310098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stCxn id="2" idx="1"/>
            <a:endCxn id="9" idx="2"/>
          </p:cNvCxnSpPr>
          <p:nvPr/>
        </p:nvCxnSpPr>
        <p:spPr>
          <a:xfrm rot="10800000">
            <a:off x="926838" y="2884767"/>
            <a:ext cx="692835" cy="415499"/>
          </a:xfrm>
          <a:prstGeom prst="bentConnector2">
            <a:avLst/>
          </a:prstGeom>
          <a:ln w="38100">
            <a:solidFill>
              <a:schemeClr val="accent4">
                <a:lumMod val="7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>
            <a:endCxn id="5" idx="2"/>
          </p:cNvCxnSpPr>
          <p:nvPr/>
        </p:nvCxnSpPr>
        <p:spPr>
          <a:xfrm rot="10800000">
            <a:off x="449019" y="3364155"/>
            <a:ext cx="1184116" cy="183964"/>
          </a:xfrm>
          <a:prstGeom prst="bentConnector2">
            <a:avLst/>
          </a:prstGeom>
          <a:ln w="38100">
            <a:solidFill>
              <a:schemeClr val="accent4">
                <a:lumMod val="7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/>
          <p:nvPr/>
        </p:nvCxnSpPr>
        <p:spPr>
          <a:xfrm rot="16200000" flipV="1">
            <a:off x="1071580" y="2617906"/>
            <a:ext cx="1047048" cy="76065"/>
          </a:xfrm>
          <a:prstGeom prst="bentConnector3">
            <a:avLst>
              <a:gd name="adj1" fmla="val -873"/>
            </a:avLst>
          </a:prstGeom>
          <a:ln w="38100">
            <a:solidFill>
              <a:schemeClr val="accent4">
                <a:lumMod val="7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10" name="TextBox 37909"/>
          <p:cNvSpPr txBox="1"/>
          <p:nvPr/>
        </p:nvSpPr>
        <p:spPr>
          <a:xfrm>
            <a:off x="2041280" y="1009684"/>
            <a:ext cx="1534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human factors</a:t>
            </a:r>
            <a:endParaRPr lang="en-GB" dirty="0"/>
          </a:p>
        </p:txBody>
      </p:sp>
      <p:sp>
        <p:nvSpPr>
          <p:cNvPr id="65" name="TextBox 64"/>
          <p:cNvSpPr txBox="1"/>
          <p:nvPr/>
        </p:nvSpPr>
        <p:spPr>
          <a:xfrm>
            <a:off x="2304677" y="1897875"/>
            <a:ext cx="15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product design</a:t>
            </a:r>
            <a:endParaRPr lang="en-GB" dirty="0"/>
          </a:p>
        </p:txBody>
      </p:sp>
      <p:sp>
        <p:nvSpPr>
          <p:cNvPr id="66" name="TextBox 65"/>
          <p:cNvSpPr txBox="1"/>
          <p:nvPr/>
        </p:nvSpPr>
        <p:spPr>
          <a:xfrm>
            <a:off x="2699792" y="1663704"/>
            <a:ext cx="1184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innovation</a:t>
            </a:r>
            <a:endParaRPr lang="en-GB" dirty="0"/>
          </a:p>
        </p:txBody>
      </p:sp>
      <p:sp>
        <p:nvSpPr>
          <p:cNvPr id="67" name="TextBox 66"/>
          <p:cNvSpPr txBox="1"/>
          <p:nvPr/>
        </p:nvSpPr>
        <p:spPr>
          <a:xfrm>
            <a:off x="4073032" y="175938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CAD</a:t>
            </a:r>
            <a:endParaRPr lang="en-GB" dirty="0"/>
          </a:p>
        </p:txBody>
      </p:sp>
      <p:sp>
        <p:nvSpPr>
          <p:cNvPr id="68" name="TextBox 67"/>
          <p:cNvSpPr txBox="1"/>
          <p:nvPr/>
        </p:nvSpPr>
        <p:spPr>
          <a:xfrm>
            <a:off x="3597485" y="4342954"/>
            <a:ext cx="2178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software engineering</a:t>
            </a:r>
            <a:endParaRPr lang="en-GB" dirty="0"/>
          </a:p>
        </p:txBody>
      </p:sp>
      <p:cxnSp>
        <p:nvCxnSpPr>
          <p:cNvPr id="69" name="Straight Arrow Connector 68"/>
          <p:cNvCxnSpPr/>
          <p:nvPr/>
        </p:nvCxnSpPr>
        <p:spPr>
          <a:xfrm flipV="1">
            <a:off x="3805188" y="1949383"/>
            <a:ext cx="300331" cy="83653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endCxn id="65" idx="2"/>
          </p:cNvCxnSpPr>
          <p:nvPr/>
        </p:nvCxnSpPr>
        <p:spPr>
          <a:xfrm flipV="1">
            <a:off x="2675194" y="2267207"/>
            <a:ext cx="422874" cy="652438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endCxn id="37910" idx="2"/>
          </p:cNvCxnSpPr>
          <p:nvPr/>
        </p:nvCxnSpPr>
        <p:spPr>
          <a:xfrm flipH="1" flipV="1">
            <a:off x="2808734" y="1379016"/>
            <a:ext cx="221243" cy="384067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Afbeelding 22">
            <a:extLst>
              <a:ext uri="{FF2B5EF4-FFF2-40B4-BE49-F238E27FC236}">
                <a16:creationId xmlns:a16="http://schemas.microsoft.com/office/drawing/2014/main" id="{E63E3581-10E1-4073-944D-F8E146E171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37312"/>
            <a:ext cx="1592381" cy="56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6034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539750" y="2781300"/>
            <a:ext cx="8229600" cy="36290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GB" sz="1800" dirty="0" smtClean="0"/>
              <a:t>Think about the keywords you use in the Library Catalogue, in database searching, or in Google/Google Scholar</a:t>
            </a:r>
          </a:p>
          <a:p>
            <a:pPr eaLnBrk="1" hangingPunct="1"/>
            <a:r>
              <a:rPr lang="en-GB" sz="1800" dirty="0" smtClean="0"/>
              <a:t>Alternative words – lift/elevator; colour/</a:t>
            </a:r>
            <a:r>
              <a:rPr lang="en-GB" sz="1800" dirty="0" err="1" smtClean="0"/>
              <a:t>color</a:t>
            </a:r>
            <a:endParaRPr lang="en-GB" sz="1800" dirty="0" smtClean="0"/>
          </a:p>
          <a:p>
            <a:pPr eaLnBrk="1" hangingPunct="1"/>
            <a:r>
              <a:rPr lang="en-GB" sz="1800" dirty="0" smtClean="0"/>
              <a:t>Note tips such as truncation: automobile* will search (in most databases but not Google) for automobile, automobiles etc.</a:t>
            </a:r>
          </a:p>
          <a:p>
            <a:pPr eaLnBrk="1" hangingPunct="1"/>
            <a:r>
              <a:rPr lang="en-GB" sz="1800" dirty="0" smtClean="0"/>
              <a:t>Watch out for punctuation such as hyphens which Google ignores but many databases treat as a separate search</a:t>
            </a:r>
          </a:p>
          <a:p>
            <a:pPr eaLnBrk="1" hangingPunct="1"/>
            <a:r>
              <a:rPr lang="en-GB" sz="1800" dirty="0" smtClean="0"/>
              <a:t>Use “ “ to search for phrases “security system”</a:t>
            </a:r>
          </a:p>
          <a:p>
            <a:pPr eaLnBrk="1" hangingPunct="1"/>
            <a:r>
              <a:rPr lang="en-GB" sz="1800" dirty="0" smtClean="0"/>
              <a:t>Related keywords: “security system”, “alarm system” “</a:t>
            </a:r>
            <a:r>
              <a:rPr lang="en-GB" sz="1800" smtClean="0"/>
              <a:t>car alarm”</a:t>
            </a:r>
            <a:endParaRPr lang="en-GB" sz="1800" dirty="0" smtClean="0"/>
          </a:p>
          <a:p>
            <a:pPr eaLnBrk="1" hangingPunct="1"/>
            <a:r>
              <a:rPr lang="en-GB" sz="1800" dirty="0" smtClean="0"/>
              <a:t>If you’re finding too much, narrow down your search</a:t>
            </a:r>
          </a:p>
          <a:p>
            <a:pPr eaLnBrk="1" hangingPunct="1"/>
            <a:r>
              <a:rPr lang="en-GB" sz="1800" dirty="0" smtClean="0"/>
              <a:t>If you’re finding too little, broaden your search out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5" b="12529"/>
          <a:stretch/>
        </p:blipFill>
        <p:spPr bwMode="auto">
          <a:xfrm>
            <a:off x="2195736" y="143507"/>
            <a:ext cx="4534611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22">
            <a:extLst>
              <a:ext uri="{FF2B5EF4-FFF2-40B4-BE49-F238E27FC236}">
                <a16:creationId xmlns:a16="http://schemas.microsoft.com/office/drawing/2014/main" id="{E63E3581-10E1-4073-944D-F8E146E171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37312"/>
            <a:ext cx="1592381" cy="56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40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2">
            <a:extLst>
              <a:ext uri="{FF2B5EF4-FFF2-40B4-BE49-F238E27FC236}">
                <a16:creationId xmlns:a16="http://schemas.microsoft.com/office/drawing/2014/main" id="{E63E3581-10E1-4073-944D-F8E146E171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37312"/>
            <a:ext cx="1592381" cy="56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9795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573705" y="1700808"/>
            <a:ext cx="6264696" cy="12241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Development of an electric bicycle for urban transportation</a:t>
            </a:r>
            <a:endParaRPr lang="en-GB" sz="2800" dirty="0"/>
          </a:p>
        </p:txBody>
      </p:sp>
      <p:pic>
        <p:nvPicPr>
          <p:cNvPr id="3" name="Afbeelding 22">
            <a:extLst>
              <a:ext uri="{FF2B5EF4-FFF2-40B4-BE49-F238E27FC236}">
                <a16:creationId xmlns:a16="http://schemas.microsoft.com/office/drawing/2014/main" id="{E63E3581-10E1-4073-944D-F8E146E171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37312"/>
            <a:ext cx="1592381" cy="56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3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90158" y="2559968"/>
            <a:ext cx="6264696" cy="12241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Development of an electric bicycle for urban transportation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844519" y="3595894"/>
            <a:ext cx="623782" cy="1105002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046114" y="4700896"/>
            <a:ext cx="19481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batter*</a:t>
            </a:r>
          </a:p>
          <a:p>
            <a:pPr algn="ctr"/>
            <a:r>
              <a:rPr lang="en-GB" sz="2400" dirty="0" smtClean="0"/>
              <a:t>electric motor</a:t>
            </a:r>
          </a:p>
          <a:p>
            <a:pPr algn="ctr"/>
            <a:r>
              <a:rPr lang="en-GB" sz="2400" dirty="0" smtClean="0"/>
              <a:t>electric drives</a:t>
            </a:r>
            <a:endParaRPr lang="en-GB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5750263" y="1366030"/>
            <a:ext cx="22676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“electric bicycle”</a:t>
            </a:r>
          </a:p>
          <a:p>
            <a:pPr algn="ctr"/>
            <a:r>
              <a:rPr lang="en-GB" sz="2400" dirty="0" smtClean="0"/>
              <a:t>“electric bike”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5756605" y="2166830"/>
            <a:ext cx="1256084" cy="68117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fbeelding 22">
            <a:extLst>
              <a:ext uri="{FF2B5EF4-FFF2-40B4-BE49-F238E27FC236}">
                <a16:creationId xmlns:a16="http://schemas.microsoft.com/office/drawing/2014/main" id="{E63E3581-10E1-4073-944D-F8E146E171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37312"/>
            <a:ext cx="1592381" cy="56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61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90158" y="2559968"/>
            <a:ext cx="6264696" cy="12241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Development of an electric bicycle for urban transportation</a:t>
            </a:r>
          </a:p>
        </p:txBody>
      </p:sp>
      <p:cxnSp>
        <p:nvCxnSpPr>
          <p:cNvPr id="4" name="Straight Arrow Connector 3"/>
          <p:cNvCxnSpPr>
            <a:endCxn id="5" idx="0"/>
          </p:cNvCxnSpPr>
          <p:nvPr/>
        </p:nvCxnSpPr>
        <p:spPr>
          <a:xfrm>
            <a:off x="3236326" y="3595894"/>
            <a:ext cx="1040509" cy="1864154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317694" y="5460048"/>
            <a:ext cx="19182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city OR cities</a:t>
            </a:r>
          </a:p>
          <a:p>
            <a:pPr algn="ctr"/>
            <a:r>
              <a:rPr lang="en-GB" sz="2400" dirty="0" smtClean="0"/>
              <a:t>“urban areas”</a:t>
            </a:r>
            <a:endParaRPr lang="en-GB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472696" y="4372941"/>
            <a:ext cx="18987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transport</a:t>
            </a:r>
          </a:p>
          <a:p>
            <a:pPr algn="ctr"/>
            <a:r>
              <a:rPr lang="en-GB" sz="2400" dirty="0" smtClean="0"/>
              <a:t>infrastructure</a:t>
            </a:r>
            <a:endParaRPr lang="en-GB" sz="24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108533" y="3595894"/>
            <a:ext cx="313527" cy="790074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844519" y="3595894"/>
            <a:ext cx="623782" cy="1105002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046114" y="4700896"/>
            <a:ext cx="19481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batter*</a:t>
            </a:r>
          </a:p>
          <a:p>
            <a:pPr algn="ctr"/>
            <a:r>
              <a:rPr lang="en-GB" sz="2400" dirty="0" smtClean="0"/>
              <a:t>electric motor</a:t>
            </a:r>
          </a:p>
          <a:p>
            <a:pPr algn="ctr"/>
            <a:r>
              <a:rPr lang="en-GB" sz="2400" dirty="0" smtClean="0"/>
              <a:t>electric drives</a:t>
            </a:r>
            <a:endParaRPr lang="en-GB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5750263" y="1366030"/>
            <a:ext cx="22676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“electric bicycle”</a:t>
            </a:r>
          </a:p>
          <a:p>
            <a:pPr algn="ctr"/>
            <a:r>
              <a:rPr lang="en-GB" sz="2400" dirty="0" smtClean="0"/>
              <a:t>“electric bike”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5756605" y="2166830"/>
            <a:ext cx="1256084" cy="68117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7884368" y="1817945"/>
            <a:ext cx="392517" cy="2970494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801284" y="1587112"/>
            <a:ext cx="948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e-bike</a:t>
            </a:r>
            <a:endParaRPr lang="en-GB" sz="2400" dirty="0"/>
          </a:p>
        </p:txBody>
      </p:sp>
      <p:cxnSp>
        <p:nvCxnSpPr>
          <p:cNvPr id="36" name="Straight Arrow Connector 35"/>
          <p:cNvCxnSpPr/>
          <p:nvPr/>
        </p:nvCxnSpPr>
        <p:spPr>
          <a:xfrm flipH="1" flipV="1">
            <a:off x="5422059" y="2055912"/>
            <a:ext cx="334546" cy="792088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371053" y="1233170"/>
            <a:ext cx="2219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electric motorbike*</a:t>
            </a:r>
            <a:endParaRPr lang="en-GB" sz="2000" dirty="0"/>
          </a:p>
        </p:txBody>
      </p:sp>
      <p:cxnSp>
        <p:nvCxnSpPr>
          <p:cNvPr id="42" name="Straight Arrow Connector 41"/>
          <p:cNvCxnSpPr/>
          <p:nvPr/>
        </p:nvCxnSpPr>
        <p:spPr>
          <a:xfrm flipH="1" flipV="1">
            <a:off x="4481801" y="1433225"/>
            <a:ext cx="793972" cy="100257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555776" y="1533586"/>
            <a:ext cx="10919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scooter*</a:t>
            </a:r>
            <a:endParaRPr lang="en-GB" sz="2000" dirty="0"/>
          </a:p>
        </p:txBody>
      </p:sp>
      <p:pic>
        <p:nvPicPr>
          <p:cNvPr id="17" name="Afbeelding 22">
            <a:extLst>
              <a:ext uri="{FF2B5EF4-FFF2-40B4-BE49-F238E27FC236}">
                <a16:creationId xmlns:a16="http://schemas.microsoft.com/office/drawing/2014/main" id="{E63E3581-10E1-4073-944D-F8E146E171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37312"/>
            <a:ext cx="1592381" cy="56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41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90158" y="2559968"/>
            <a:ext cx="6264696" cy="12241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Development of an electric bicycle for urban transportation</a:t>
            </a:r>
          </a:p>
        </p:txBody>
      </p:sp>
      <p:cxnSp>
        <p:nvCxnSpPr>
          <p:cNvPr id="4" name="Straight Arrow Connector 3"/>
          <p:cNvCxnSpPr>
            <a:endCxn id="5" idx="0"/>
          </p:cNvCxnSpPr>
          <p:nvPr/>
        </p:nvCxnSpPr>
        <p:spPr>
          <a:xfrm>
            <a:off x="3236326" y="3595894"/>
            <a:ext cx="1040509" cy="1864154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317694" y="5460048"/>
            <a:ext cx="19182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city OR cities</a:t>
            </a:r>
          </a:p>
          <a:p>
            <a:pPr algn="ctr"/>
            <a:r>
              <a:rPr lang="en-GB" sz="2400" dirty="0" smtClean="0"/>
              <a:t>“urban areas”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51569" y="1417834"/>
            <a:ext cx="1350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regulations</a:t>
            </a:r>
            <a:endParaRPr lang="en-GB" sz="20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940181" y="3784104"/>
            <a:ext cx="430872" cy="1152128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496" y="3985198"/>
            <a:ext cx="1983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health and safety</a:t>
            </a:r>
            <a:endParaRPr lang="en-GB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4472696" y="4372941"/>
            <a:ext cx="18987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transport</a:t>
            </a:r>
          </a:p>
          <a:p>
            <a:pPr algn="ctr"/>
            <a:r>
              <a:rPr lang="en-GB" sz="2400" dirty="0" smtClean="0"/>
              <a:t>infrastructure</a:t>
            </a:r>
            <a:endParaRPr lang="en-GB" sz="24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108533" y="3595894"/>
            <a:ext cx="313527" cy="790074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878787" y="894616"/>
            <a:ext cx="4070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electric power assisted bicycles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844519" y="3595894"/>
            <a:ext cx="623782" cy="1105002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046114" y="4700896"/>
            <a:ext cx="19481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batter*</a:t>
            </a:r>
          </a:p>
          <a:p>
            <a:pPr algn="ctr"/>
            <a:r>
              <a:rPr lang="en-GB" sz="2400" dirty="0" smtClean="0"/>
              <a:t>electric motor</a:t>
            </a:r>
          </a:p>
          <a:p>
            <a:pPr algn="ctr"/>
            <a:r>
              <a:rPr lang="en-GB" sz="2400" dirty="0" smtClean="0"/>
              <a:t>electric drives</a:t>
            </a:r>
            <a:endParaRPr lang="en-GB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5750263" y="1366030"/>
            <a:ext cx="22676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“electric bicycle”</a:t>
            </a:r>
          </a:p>
          <a:p>
            <a:pPr algn="ctr"/>
            <a:r>
              <a:rPr lang="en-GB" sz="2400" dirty="0" smtClean="0"/>
              <a:t>“electric bike”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5756605" y="2166830"/>
            <a:ext cx="1256084" cy="68117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7884368" y="1817945"/>
            <a:ext cx="392517" cy="2970494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801284" y="1587112"/>
            <a:ext cx="948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e-bike</a:t>
            </a:r>
            <a:endParaRPr lang="en-GB" sz="2400" dirty="0"/>
          </a:p>
        </p:txBody>
      </p:sp>
      <p:cxnSp>
        <p:nvCxnSpPr>
          <p:cNvPr id="36" name="Straight Arrow Connector 35"/>
          <p:cNvCxnSpPr/>
          <p:nvPr/>
        </p:nvCxnSpPr>
        <p:spPr>
          <a:xfrm flipH="1" flipV="1">
            <a:off x="5422059" y="2055912"/>
            <a:ext cx="334546" cy="792088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371053" y="1233170"/>
            <a:ext cx="2219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electric motorbike*</a:t>
            </a:r>
            <a:endParaRPr lang="en-GB" sz="2000" dirty="0"/>
          </a:p>
        </p:txBody>
      </p:sp>
      <p:cxnSp>
        <p:nvCxnSpPr>
          <p:cNvPr id="42" name="Straight Arrow Connector 41"/>
          <p:cNvCxnSpPr/>
          <p:nvPr/>
        </p:nvCxnSpPr>
        <p:spPr>
          <a:xfrm flipH="1" flipV="1">
            <a:off x="4481801" y="1433225"/>
            <a:ext cx="793972" cy="100257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45" idx="0"/>
          </p:cNvCxnSpPr>
          <p:nvPr/>
        </p:nvCxnSpPr>
        <p:spPr>
          <a:xfrm>
            <a:off x="2732503" y="3784105"/>
            <a:ext cx="159173" cy="588836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16200000" flipV="1">
            <a:off x="467562" y="2210448"/>
            <a:ext cx="1315100" cy="530095"/>
          </a:xfrm>
          <a:prstGeom prst="bentConnector3">
            <a:avLst>
              <a:gd name="adj1" fmla="val -444"/>
            </a:avLst>
          </a:prstGeom>
          <a:ln w="38100">
            <a:solidFill>
              <a:schemeClr val="accent4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49"/>
          <p:cNvCxnSpPr>
            <a:stCxn id="2" idx="1"/>
            <a:endCxn id="14" idx="0"/>
          </p:cNvCxnSpPr>
          <p:nvPr/>
        </p:nvCxnSpPr>
        <p:spPr>
          <a:xfrm rot="10800000" flipV="1">
            <a:off x="1027308" y="3172036"/>
            <a:ext cx="362851" cy="813162"/>
          </a:xfrm>
          <a:prstGeom prst="bentConnector2">
            <a:avLst/>
          </a:prstGeom>
          <a:ln w="38100">
            <a:solidFill>
              <a:schemeClr val="accent4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86355" y="4953940"/>
            <a:ext cx="18461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environment</a:t>
            </a:r>
          </a:p>
          <a:p>
            <a:pPr algn="ctr"/>
            <a:r>
              <a:rPr lang="en-GB" sz="2400" dirty="0" smtClean="0"/>
              <a:t>sustainability</a:t>
            </a:r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2371053" y="4372941"/>
            <a:ext cx="1041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energy</a:t>
            </a:r>
            <a:endParaRPr lang="en-GB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1924375" y="818803"/>
            <a:ext cx="1871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electric vehicle*</a:t>
            </a:r>
            <a:endParaRPr lang="en-GB" sz="2000" dirty="0"/>
          </a:p>
        </p:txBody>
      </p:sp>
      <p:cxnSp>
        <p:nvCxnSpPr>
          <p:cNvPr id="49" name="Straight Arrow Connector 48"/>
          <p:cNvCxnSpPr/>
          <p:nvPr/>
        </p:nvCxnSpPr>
        <p:spPr>
          <a:xfrm flipH="1" flipV="1">
            <a:off x="3308333" y="1125448"/>
            <a:ext cx="103967" cy="240582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956480" y="6162706"/>
            <a:ext cx="2983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electromechanical systems</a:t>
            </a:r>
            <a:endParaRPr lang="en-GB" sz="2000" dirty="0"/>
          </a:p>
        </p:txBody>
      </p:sp>
      <p:cxnSp>
        <p:nvCxnSpPr>
          <p:cNvPr id="54" name="Straight Arrow Connector 53"/>
          <p:cNvCxnSpPr/>
          <p:nvPr/>
        </p:nvCxnSpPr>
        <p:spPr>
          <a:xfrm flipH="1">
            <a:off x="7596336" y="5901225"/>
            <a:ext cx="288032" cy="336087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027306" y="1752449"/>
            <a:ext cx="1239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marketing</a:t>
            </a:r>
            <a:endParaRPr lang="en-GB" sz="2000" dirty="0"/>
          </a:p>
        </p:txBody>
      </p:sp>
      <p:cxnSp>
        <p:nvCxnSpPr>
          <p:cNvPr id="59" name="Straight Arrow Connector 49"/>
          <p:cNvCxnSpPr>
            <a:stCxn id="2" idx="1"/>
          </p:cNvCxnSpPr>
          <p:nvPr/>
        </p:nvCxnSpPr>
        <p:spPr>
          <a:xfrm rot="10800000">
            <a:off x="1208734" y="2152560"/>
            <a:ext cx="181425" cy="1019476"/>
          </a:xfrm>
          <a:prstGeom prst="bentConnector2">
            <a:avLst/>
          </a:prstGeom>
          <a:ln w="38100">
            <a:solidFill>
              <a:schemeClr val="accent4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555776" y="1533586"/>
            <a:ext cx="10919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scooter*</a:t>
            </a:r>
            <a:endParaRPr lang="en-GB" sz="2000" dirty="0"/>
          </a:p>
        </p:txBody>
      </p:sp>
      <p:pic>
        <p:nvPicPr>
          <p:cNvPr id="32" name="Afbeelding 22">
            <a:extLst>
              <a:ext uri="{FF2B5EF4-FFF2-40B4-BE49-F238E27FC236}">
                <a16:creationId xmlns:a16="http://schemas.microsoft.com/office/drawing/2014/main" id="{E63E3581-10E1-4073-944D-F8E146E171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37312"/>
            <a:ext cx="1592381" cy="56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33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539750" y="2781300"/>
            <a:ext cx="8229600" cy="36290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GB" sz="1800" dirty="0" smtClean="0"/>
              <a:t>Think about the keywords you use in the Library Catalogue, in database searching, or in Google/Google Scholar</a:t>
            </a:r>
          </a:p>
          <a:p>
            <a:pPr eaLnBrk="1" hangingPunct="1"/>
            <a:r>
              <a:rPr lang="en-GB" sz="1800" dirty="0" smtClean="0"/>
              <a:t>Alternative words – lift/elevator; colour/</a:t>
            </a:r>
            <a:r>
              <a:rPr lang="en-GB" sz="1800" dirty="0" err="1" smtClean="0"/>
              <a:t>color</a:t>
            </a:r>
            <a:endParaRPr lang="en-GB" sz="1800" dirty="0" smtClean="0"/>
          </a:p>
          <a:p>
            <a:pPr eaLnBrk="1" hangingPunct="1"/>
            <a:r>
              <a:rPr lang="en-GB" sz="1800" dirty="0" smtClean="0"/>
              <a:t>Note tips such as truncation: build* will search (in most databases but not Google) for build, building, buildings etc.</a:t>
            </a:r>
          </a:p>
          <a:p>
            <a:pPr eaLnBrk="1" hangingPunct="1"/>
            <a:r>
              <a:rPr lang="en-GB" sz="1800" dirty="0" smtClean="0"/>
              <a:t>Watch out for punctuation such as hyphens which Google ignores but many databases treat as a separate search</a:t>
            </a:r>
          </a:p>
          <a:p>
            <a:pPr eaLnBrk="1" hangingPunct="1"/>
            <a:r>
              <a:rPr lang="en-GB" sz="1800" dirty="0" smtClean="0"/>
              <a:t>Use “ “ to search for phrases, e.g. “product design”</a:t>
            </a:r>
          </a:p>
          <a:p>
            <a:pPr eaLnBrk="1" hangingPunct="1"/>
            <a:r>
              <a:rPr lang="en-GB" sz="1800" dirty="0" smtClean="0"/>
              <a:t>Related keywords: electric, battery</a:t>
            </a:r>
          </a:p>
          <a:p>
            <a:pPr eaLnBrk="1" hangingPunct="1"/>
            <a:r>
              <a:rPr lang="en-GB" sz="1800" dirty="0" smtClean="0"/>
              <a:t>If you’re finding too much, narrow down your search</a:t>
            </a:r>
          </a:p>
          <a:p>
            <a:pPr eaLnBrk="1" hangingPunct="1"/>
            <a:r>
              <a:rPr lang="en-GB" sz="1800" dirty="0" smtClean="0"/>
              <a:t>If you’re finding too little, broaden your search out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7" t="15102" r="11692" b="10059"/>
          <a:stretch/>
        </p:blipFill>
        <p:spPr bwMode="auto">
          <a:xfrm>
            <a:off x="2339752" y="-2"/>
            <a:ext cx="3744416" cy="2785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Afbeelding 22">
            <a:extLst>
              <a:ext uri="{FF2B5EF4-FFF2-40B4-BE49-F238E27FC236}">
                <a16:creationId xmlns:a16="http://schemas.microsoft.com/office/drawing/2014/main" id="{E63E3581-10E1-4073-944D-F8E146E171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37312"/>
            <a:ext cx="1592381" cy="56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97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22">
            <a:extLst>
              <a:ext uri="{FF2B5EF4-FFF2-40B4-BE49-F238E27FC236}">
                <a16:creationId xmlns:a16="http://schemas.microsoft.com/office/drawing/2014/main" id="{E63E3581-10E1-4073-944D-F8E146E171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37312"/>
            <a:ext cx="1592381" cy="56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48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48880"/>
            <a:ext cx="63341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60101" y="1461757"/>
            <a:ext cx="1367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err="1" smtClean="0"/>
              <a:t>behavior</a:t>
            </a:r>
            <a:endParaRPr lang="en-GB" sz="24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2123728" y="1923422"/>
            <a:ext cx="504056" cy="785499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35896" y="964178"/>
            <a:ext cx="12121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migrant</a:t>
            </a:r>
          </a:p>
          <a:p>
            <a:pPr algn="ctr"/>
            <a:r>
              <a:rPr lang="en-GB" sz="2400" dirty="0" smtClean="0"/>
              <a:t>foreign</a:t>
            </a:r>
            <a:endParaRPr lang="en-GB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4644008" y="1795175"/>
            <a:ext cx="574774" cy="841737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362328" y="968653"/>
            <a:ext cx="151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workforce</a:t>
            </a:r>
            <a:endParaRPr lang="en-GB" sz="2400" dirty="0"/>
          </a:p>
        </p:txBody>
      </p:sp>
      <p:cxnSp>
        <p:nvCxnSpPr>
          <p:cNvPr id="14" name="Straight Arrow Connector 13"/>
          <p:cNvCxnSpPr>
            <a:endCxn id="13" idx="2"/>
          </p:cNvCxnSpPr>
          <p:nvPr/>
        </p:nvCxnSpPr>
        <p:spPr>
          <a:xfrm flipV="1">
            <a:off x="6588224" y="1430318"/>
            <a:ext cx="534088" cy="1206594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534496" y="4221088"/>
            <a:ext cx="34804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U.K.</a:t>
            </a:r>
          </a:p>
          <a:p>
            <a:pPr algn="ctr"/>
            <a:r>
              <a:rPr lang="en-GB" sz="2400" dirty="0" smtClean="0"/>
              <a:t>United Kingdom</a:t>
            </a:r>
          </a:p>
          <a:p>
            <a:pPr algn="ctr"/>
            <a:r>
              <a:rPr lang="en-GB" sz="2400" dirty="0" smtClean="0"/>
              <a:t>GB / G.B. / Great Britain</a:t>
            </a:r>
            <a:endParaRPr lang="en-GB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2555776" y="4134271"/>
            <a:ext cx="1249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building</a:t>
            </a:r>
            <a:endParaRPr lang="en-GB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91066" y="4826769"/>
            <a:ext cx="27045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“construction industry”</a:t>
            </a:r>
          </a:p>
          <a:p>
            <a:pPr algn="ctr"/>
            <a:r>
              <a:rPr lang="en-GB" sz="2000" dirty="0" smtClean="0"/>
              <a:t>“building industry”</a:t>
            </a:r>
            <a:endParaRPr lang="en-GB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2343237" y="276154"/>
            <a:ext cx="1109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culture</a:t>
            </a:r>
            <a:endParaRPr lang="en-GB" sz="2400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3131840" y="3429000"/>
            <a:ext cx="160997" cy="792088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1619672" y="3429000"/>
            <a:ext cx="1664568" cy="144016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444209" y="3501008"/>
            <a:ext cx="576063" cy="72008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3419872" y="620688"/>
            <a:ext cx="648073" cy="432048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2123728" y="691653"/>
            <a:ext cx="504058" cy="770104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2405935" y="4509120"/>
            <a:ext cx="443697" cy="36004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362328" y="276153"/>
            <a:ext cx="1983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labour / </a:t>
            </a:r>
            <a:r>
              <a:rPr lang="en-GB" sz="2400" dirty="0" err="1" smtClean="0"/>
              <a:t>labor</a:t>
            </a:r>
            <a:endParaRPr lang="en-GB" sz="2400" dirty="0"/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7078758" y="691653"/>
            <a:ext cx="195957" cy="361083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Afbeelding 22">
            <a:extLst>
              <a:ext uri="{FF2B5EF4-FFF2-40B4-BE49-F238E27FC236}">
                <a16:creationId xmlns:a16="http://schemas.microsoft.com/office/drawing/2014/main" id="{E63E3581-10E1-4073-944D-F8E146E171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37312"/>
            <a:ext cx="1592381" cy="56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3180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513" y="2565400"/>
            <a:ext cx="5040312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solidFill>
                  <a:schemeClr val="tx2">
                    <a:lumMod val="50000"/>
                  </a:schemeClr>
                </a:solidFill>
              </a:rPr>
              <a:t>Structural performance of fibre reinforced concrete in UK housing</a:t>
            </a:r>
          </a:p>
        </p:txBody>
      </p:sp>
      <p:pic>
        <p:nvPicPr>
          <p:cNvPr id="3" name="Afbeelding 22">
            <a:extLst>
              <a:ext uri="{FF2B5EF4-FFF2-40B4-BE49-F238E27FC236}">
                <a16:creationId xmlns:a16="http://schemas.microsoft.com/office/drawing/2014/main" id="{E63E3581-10E1-4073-944D-F8E146E171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37312"/>
            <a:ext cx="1592381" cy="56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55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513" y="2565400"/>
            <a:ext cx="5040312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solidFill>
                  <a:schemeClr val="tx2">
                    <a:lumMod val="50000"/>
                  </a:schemeClr>
                </a:solidFill>
              </a:rPr>
              <a:t>Structural performance of fibre reinforced concrete in UK housing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667503" y="3442564"/>
            <a:ext cx="151905" cy="0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7950" y="3068638"/>
            <a:ext cx="1826526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</a:rPr>
              <a:t>fibre-reinforced</a:t>
            </a:r>
          </a:p>
          <a:p>
            <a:pPr>
              <a:defRPr/>
            </a:pPr>
            <a:r>
              <a:rPr lang="en-GB" sz="2000" dirty="0" err="1">
                <a:solidFill>
                  <a:schemeClr val="tx2">
                    <a:lumMod val="50000"/>
                  </a:schemeClr>
                </a:solidFill>
              </a:rPr>
              <a:t>fiber</a:t>
            </a:r>
            <a:r>
              <a:rPr lang="en-GB" sz="2000" dirty="0">
                <a:solidFill>
                  <a:schemeClr val="tx2">
                    <a:lumMod val="50000"/>
                  </a:schemeClr>
                </a:solidFill>
              </a:rPr>
              <a:t> reinforced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err="1" smtClean="0">
                <a:solidFill>
                  <a:schemeClr val="tx2">
                    <a:lumMod val="50000"/>
                  </a:schemeClr>
                </a:solidFill>
              </a:rPr>
              <a:t>fiber</a:t>
            </a: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</a:rPr>
              <a:t>-reinforced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48363" y="5589588"/>
            <a:ext cx="2634696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United Kingdom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</a:rPr>
              <a:t>U.K.</a:t>
            </a:r>
            <a:endParaRPr lang="en-GB" sz="2400" dirty="0">
              <a:solidFill>
                <a:schemeClr val="tx2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England, Scotland…</a:t>
            </a:r>
            <a:endParaRPr lang="en-GB" sz="2400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8" name="Straight Arrow Connector 17"/>
          <p:cNvCxnSpPr>
            <a:endCxn id="45" idx="2"/>
          </p:cNvCxnSpPr>
          <p:nvPr/>
        </p:nvCxnSpPr>
        <p:spPr>
          <a:xfrm flipV="1">
            <a:off x="6084168" y="2092239"/>
            <a:ext cx="699152" cy="544600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2195513" y="3573016"/>
            <a:ext cx="745337" cy="1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hape 31"/>
          <p:cNvCxnSpPr>
            <a:endCxn id="14" idx="1"/>
          </p:cNvCxnSpPr>
          <p:nvPr/>
        </p:nvCxnSpPr>
        <p:spPr>
          <a:xfrm rot="16200000" flipH="1">
            <a:off x="4627664" y="4869053"/>
            <a:ext cx="1870027" cy="771371"/>
          </a:xfrm>
          <a:prstGeom prst="bentConnector2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784943" y="3211730"/>
            <a:ext cx="241623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</a:rPr>
              <a:t>b</a:t>
            </a: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uilding materials</a:t>
            </a:r>
            <a:endParaRPr lang="en-GB" sz="2400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394624" y="1630574"/>
            <a:ext cx="77739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tests</a:t>
            </a:r>
          </a:p>
        </p:txBody>
      </p:sp>
      <p:pic>
        <p:nvPicPr>
          <p:cNvPr id="11" name="Afbeelding 22">
            <a:extLst>
              <a:ext uri="{FF2B5EF4-FFF2-40B4-BE49-F238E27FC236}">
                <a16:creationId xmlns:a16="http://schemas.microsoft.com/office/drawing/2014/main" id="{E63E3581-10E1-4073-944D-F8E146E171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37312"/>
            <a:ext cx="1592381" cy="56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77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513" y="2565400"/>
            <a:ext cx="5040312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solidFill>
                  <a:schemeClr val="tx2">
                    <a:lumMod val="50000"/>
                  </a:schemeClr>
                </a:solidFill>
              </a:rPr>
              <a:t>Structural performance of fibre reinforced concrete in UK housing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667503" y="3442564"/>
            <a:ext cx="151905" cy="0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7950" y="3068638"/>
            <a:ext cx="1826526" cy="1631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</a:rPr>
              <a:t>fibre-reinforced</a:t>
            </a:r>
          </a:p>
          <a:p>
            <a:pPr>
              <a:defRPr/>
            </a:pPr>
            <a:r>
              <a:rPr lang="en-GB" sz="2000" dirty="0" err="1">
                <a:solidFill>
                  <a:schemeClr val="tx2">
                    <a:lumMod val="50000"/>
                  </a:schemeClr>
                </a:solidFill>
              </a:rPr>
              <a:t>fiber</a:t>
            </a:r>
            <a:r>
              <a:rPr lang="en-GB" sz="2000" dirty="0">
                <a:solidFill>
                  <a:schemeClr val="tx2">
                    <a:lumMod val="50000"/>
                  </a:schemeClr>
                </a:solidFill>
              </a:rPr>
              <a:t> reinforced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err="1" smtClean="0">
                <a:solidFill>
                  <a:schemeClr val="tx2">
                    <a:lumMod val="50000"/>
                  </a:schemeClr>
                </a:solidFill>
              </a:rPr>
              <a:t>fiber</a:t>
            </a: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</a:rPr>
              <a:t>-reinforced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</a:rPr>
              <a:t>re-</a:t>
            </a:r>
            <a:r>
              <a:rPr lang="en-GB" sz="2000" dirty="0" err="1" smtClean="0">
                <a:solidFill>
                  <a:schemeClr val="tx2">
                    <a:lumMod val="50000"/>
                  </a:schemeClr>
                </a:solidFill>
              </a:rPr>
              <a:t>inforced</a:t>
            </a:r>
            <a:endParaRPr lang="en-GB" sz="20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8363" y="5589588"/>
            <a:ext cx="2634696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United Kingdom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</a:rPr>
              <a:t>U.K.</a:t>
            </a:r>
            <a:endParaRPr lang="en-GB" sz="2400" dirty="0">
              <a:solidFill>
                <a:schemeClr val="tx2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England, Scotland…</a:t>
            </a:r>
            <a:endParaRPr lang="en-GB" sz="2400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8" name="Straight Arrow Connector 17"/>
          <p:cNvCxnSpPr>
            <a:endCxn id="45" idx="2"/>
          </p:cNvCxnSpPr>
          <p:nvPr/>
        </p:nvCxnSpPr>
        <p:spPr>
          <a:xfrm flipV="1">
            <a:off x="6084168" y="2092239"/>
            <a:ext cx="699152" cy="544600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2195513" y="3573016"/>
            <a:ext cx="745337" cy="1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hape 31"/>
          <p:cNvCxnSpPr>
            <a:endCxn id="14" idx="1"/>
          </p:cNvCxnSpPr>
          <p:nvPr/>
        </p:nvCxnSpPr>
        <p:spPr>
          <a:xfrm rot="16200000" flipH="1">
            <a:off x="4627664" y="4869053"/>
            <a:ext cx="1870027" cy="771371"/>
          </a:xfrm>
          <a:prstGeom prst="bentConnector2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784943" y="3211730"/>
            <a:ext cx="241623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</a:rPr>
              <a:t>b</a:t>
            </a: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uilding materials</a:t>
            </a:r>
            <a:endParaRPr lang="en-GB" sz="2400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394624" y="1630574"/>
            <a:ext cx="77739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tests</a:t>
            </a:r>
          </a:p>
        </p:txBody>
      </p:sp>
      <p:pic>
        <p:nvPicPr>
          <p:cNvPr id="11" name="Afbeelding 22">
            <a:extLst>
              <a:ext uri="{FF2B5EF4-FFF2-40B4-BE49-F238E27FC236}">
                <a16:creationId xmlns:a16="http://schemas.microsoft.com/office/drawing/2014/main" id="{E63E3581-10E1-4073-944D-F8E146E171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37312"/>
            <a:ext cx="1592381" cy="56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513" y="2565400"/>
            <a:ext cx="5040312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solidFill>
                  <a:schemeClr val="tx2">
                    <a:lumMod val="50000"/>
                  </a:schemeClr>
                </a:solidFill>
              </a:rPr>
              <a:t>Structural performance of fibre reinforced concrete in UK housing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667503" y="3442564"/>
            <a:ext cx="151905" cy="0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7950" y="3068638"/>
            <a:ext cx="1826526" cy="1631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</a:rPr>
              <a:t>fibre-reinforced</a:t>
            </a:r>
          </a:p>
          <a:p>
            <a:pPr>
              <a:defRPr/>
            </a:pPr>
            <a:r>
              <a:rPr lang="en-GB" sz="2000" dirty="0" err="1">
                <a:solidFill>
                  <a:schemeClr val="tx2">
                    <a:lumMod val="50000"/>
                  </a:schemeClr>
                </a:solidFill>
              </a:rPr>
              <a:t>fiber</a:t>
            </a:r>
            <a:r>
              <a:rPr lang="en-GB" sz="2000" dirty="0">
                <a:solidFill>
                  <a:schemeClr val="tx2">
                    <a:lumMod val="50000"/>
                  </a:schemeClr>
                </a:solidFill>
              </a:rPr>
              <a:t> reinforced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err="1" smtClean="0">
                <a:solidFill>
                  <a:schemeClr val="tx2">
                    <a:lumMod val="50000"/>
                  </a:schemeClr>
                </a:solidFill>
              </a:rPr>
              <a:t>fiber</a:t>
            </a: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</a:rPr>
              <a:t>-reinforced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</a:rPr>
              <a:t>re-</a:t>
            </a:r>
            <a:r>
              <a:rPr lang="en-GB" sz="2000" dirty="0" err="1" smtClean="0">
                <a:solidFill>
                  <a:schemeClr val="tx2">
                    <a:lumMod val="50000"/>
                  </a:schemeClr>
                </a:solidFill>
              </a:rPr>
              <a:t>inforced</a:t>
            </a:r>
            <a:endParaRPr lang="en-GB" sz="20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8363" y="5589588"/>
            <a:ext cx="2634696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United Kingdom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</a:rPr>
              <a:t>U.K.</a:t>
            </a:r>
            <a:endParaRPr lang="en-GB" sz="2400" dirty="0">
              <a:solidFill>
                <a:schemeClr val="tx2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England, Scotland…</a:t>
            </a:r>
            <a:endParaRPr lang="en-GB" sz="2400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8" name="Straight Arrow Connector 17"/>
          <p:cNvCxnSpPr>
            <a:endCxn id="45" idx="2"/>
          </p:cNvCxnSpPr>
          <p:nvPr/>
        </p:nvCxnSpPr>
        <p:spPr>
          <a:xfrm flipV="1">
            <a:off x="6084168" y="2092239"/>
            <a:ext cx="699152" cy="544600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2195513" y="3573016"/>
            <a:ext cx="745337" cy="1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hape 31"/>
          <p:cNvCxnSpPr>
            <a:endCxn id="14" idx="1"/>
          </p:cNvCxnSpPr>
          <p:nvPr/>
        </p:nvCxnSpPr>
        <p:spPr>
          <a:xfrm rot="16200000" flipH="1">
            <a:off x="4627664" y="4869053"/>
            <a:ext cx="1870027" cy="771371"/>
          </a:xfrm>
          <a:prstGeom prst="bentConnector2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79388" y="1628775"/>
            <a:ext cx="202125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reinforced concrete</a:t>
            </a:r>
            <a:endParaRPr lang="en-GB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258888" y="981075"/>
            <a:ext cx="279672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fibre reinforced composites</a:t>
            </a:r>
            <a:endParaRPr lang="en-GB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1" name="Straight Arrow Connector 50"/>
          <p:cNvCxnSpPr>
            <a:endCxn id="49" idx="2"/>
          </p:cNvCxnSpPr>
          <p:nvPr/>
        </p:nvCxnSpPr>
        <p:spPr>
          <a:xfrm flipV="1">
            <a:off x="1116029" y="1998107"/>
            <a:ext cx="73989" cy="999094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50" idx="2"/>
          </p:cNvCxnSpPr>
          <p:nvPr/>
        </p:nvCxnSpPr>
        <p:spPr>
          <a:xfrm flipV="1">
            <a:off x="1979622" y="1350407"/>
            <a:ext cx="677630" cy="278368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 flipV="1">
            <a:off x="3686632" y="1365130"/>
            <a:ext cx="741352" cy="1271708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784943" y="3211730"/>
            <a:ext cx="241623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</a:rPr>
              <a:t>b</a:t>
            </a: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uilding materials</a:t>
            </a:r>
            <a:endParaRPr lang="en-GB" sz="2400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394624" y="1630574"/>
            <a:ext cx="77739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tests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517060" y="1816318"/>
            <a:ext cx="1099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standards</a:t>
            </a:r>
          </a:p>
        </p:txBody>
      </p:sp>
      <p:cxnSp>
        <p:nvCxnSpPr>
          <p:cNvPr id="52" name="Straight Arrow Connector 51"/>
          <p:cNvCxnSpPr>
            <a:endCxn id="42" idx="1"/>
          </p:cNvCxnSpPr>
          <p:nvPr/>
        </p:nvCxnSpPr>
        <p:spPr>
          <a:xfrm>
            <a:off x="7189758" y="1958589"/>
            <a:ext cx="327302" cy="42395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Afbeelding 22">
            <a:extLst>
              <a:ext uri="{FF2B5EF4-FFF2-40B4-BE49-F238E27FC236}">
                <a16:creationId xmlns:a16="http://schemas.microsoft.com/office/drawing/2014/main" id="{E63E3581-10E1-4073-944D-F8E146E171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37312"/>
            <a:ext cx="1592381" cy="56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86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513" y="2565400"/>
            <a:ext cx="5040312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solidFill>
                  <a:schemeClr val="tx2">
                    <a:lumMod val="50000"/>
                  </a:schemeClr>
                </a:solidFill>
              </a:rPr>
              <a:t>Structural performance of fibre reinforced concrete in UK housing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11849" y="704076"/>
            <a:ext cx="250427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materials property</a:t>
            </a:r>
            <a:endParaRPr lang="en-GB" sz="2400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9393" y="188640"/>
            <a:ext cx="278076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strength of materials</a:t>
            </a:r>
            <a:endParaRPr lang="en-GB" sz="2400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667503" y="3442564"/>
            <a:ext cx="151905" cy="0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932040" y="1280339"/>
            <a:ext cx="979809" cy="1356500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7950" y="3068638"/>
            <a:ext cx="1826526" cy="1631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</a:rPr>
              <a:t>fibre-reinforced</a:t>
            </a:r>
          </a:p>
          <a:p>
            <a:pPr>
              <a:defRPr/>
            </a:pPr>
            <a:r>
              <a:rPr lang="en-GB" sz="2000" dirty="0" err="1">
                <a:solidFill>
                  <a:schemeClr val="tx2">
                    <a:lumMod val="50000"/>
                  </a:schemeClr>
                </a:solidFill>
              </a:rPr>
              <a:t>fiber</a:t>
            </a:r>
            <a:r>
              <a:rPr lang="en-GB" sz="2000" dirty="0">
                <a:solidFill>
                  <a:schemeClr val="tx2">
                    <a:lumMod val="50000"/>
                  </a:schemeClr>
                </a:solidFill>
              </a:rPr>
              <a:t> reinforced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err="1" smtClean="0">
                <a:solidFill>
                  <a:schemeClr val="tx2">
                    <a:lumMod val="50000"/>
                  </a:schemeClr>
                </a:solidFill>
              </a:rPr>
              <a:t>fiber</a:t>
            </a: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</a:rPr>
              <a:t>-reinforced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</a:rPr>
              <a:t>re-</a:t>
            </a:r>
            <a:r>
              <a:rPr lang="en-GB" sz="2000" dirty="0" err="1" smtClean="0">
                <a:solidFill>
                  <a:schemeClr val="tx2">
                    <a:lumMod val="50000"/>
                  </a:schemeClr>
                </a:solidFill>
              </a:rPr>
              <a:t>inforced</a:t>
            </a:r>
            <a:endParaRPr lang="en-GB" sz="20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8363" y="5589588"/>
            <a:ext cx="2634696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United Kingdom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</a:rPr>
              <a:t>U.K.</a:t>
            </a:r>
            <a:endParaRPr lang="en-GB" sz="2400" dirty="0">
              <a:solidFill>
                <a:schemeClr val="tx2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England, Scotland…</a:t>
            </a:r>
            <a:endParaRPr lang="en-GB" sz="2400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932040" y="748055"/>
            <a:ext cx="489904" cy="1888783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45" idx="2"/>
          </p:cNvCxnSpPr>
          <p:nvPr/>
        </p:nvCxnSpPr>
        <p:spPr>
          <a:xfrm flipV="1">
            <a:off x="6084168" y="2092239"/>
            <a:ext cx="699152" cy="544600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971600" y="4268967"/>
            <a:ext cx="1969250" cy="1802173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2195513" y="3573016"/>
            <a:ext cx="745337" cy="1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hape 31"/>
          <p:cNvCxnSpPr>
            <a:endCxn id="14" idx="1"/>
          </p:cNvCxnSpPr>
          <p:nvPr/>
        </p:nvCxnSpPr>
        <p:spPr>
          <a:xfrm rot="16200000" flipH="1">
            <a:off x="4627664" y="4869053"/>
            <a:ext cx="1870027" cy="771371"/>
          </a:xfrm>
          <a:prstGeom prst="bentConnector2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981853" y="5441546"/>
            <a:ext cx="217200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concrete beams</a:t>
            </a:r>
            <a:endParaRPr lang="en-GB" sz="2400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7" name="Straight Arrow Connector 36"/>
          <p:cNvCxnSpPr>
            <a:endCxn id="36" idx="0"/>
          </p:cNvCxnSpPr>
          <p:nvPr/>
        </p:nvCxnSpPr>
        <p:spPr>
          <a:xfrm flipH="1">
            <a:off x="3067856" y="4253438"/>
            <a:ext cx="690612" cy="1188108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79388" y="1628775"/>
            <a:ext cx="202125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reinforced concrete</a:t>
            </a:r>
            <a:endParaRPr lang="en-GB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258888" y="981075"/>
            <a:ext cx="279672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fibre reinforced composites</a:t>
            </a:r>
            <a:endParaRPr lang="en-GB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1" name="Straight Arrow Connector 50"/>
          <p:cNvCxnSpPr>
            <a:endCxn id="49" idx="2"/>
          </p:cNvCxnSpPr>
          <p:nvPr/>
        </p:nvCxnSpPr>
        <p:spPr>
          <a:xfrm flipV="1">
            <a:off x="1116029" y="1998107"/>
            <a:ext cx="73989" cy="999094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50" idx="2"/>
          </p:cNvCxnSpPr>
          <p:nvPr/>
        </p:nvCxnSpPr>
        <p:spPr>
          <a:xfrm flipV="1">
            <a:off x="1979622" y="1350407"/>
            <a:ext cx="677630" cy="278368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 flipV="1">
            <a:off x="3686632" y="1365130"/>
            <a:ext cx="741352" cy="1271708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784943" y="3211730"/>
            <a:ext cx="241623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</a:rPr>
              <a:t>b</a:t>
            </a: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uilding materials</a:t>
            </a:r>
            <a:endParaRPr lang="en-GB" sz="2400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5247" y="6071140"/>
            <a:ext cx="236769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concrete cracking</a:t>
            </a:r>
            <a:endParaRPr lang="en-GB" sz="2400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394624" y="1630574"/>
            <a:ext cx="77739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tests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517060" y="1816318"/>
            <a:ext cx="1099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standards</a:t>
            </a:r>
          </a:p>
        </p:txBody>
      </p:sp>
      <p:cxnSp>
        <p:nvCxnSpPr>
          <p:cNvPr id="52" name="Straight Arrow Connector 51"/>
          <p:cNvCxnSpPr>
            <a:endCxn id="42" idx="1"/>
          </p:cNvCxnSpPr>
          <p:nvPr/>
        </p:nvCxnSpPr>
        <p:spPr>
          <a:xfrm>
            <a:off x="7189758" y="1958589"/>
            <a:ext cx="327302" cy="42395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83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539750" y="2781300"/>
            <a:ext cx="8229600" cy="36290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GB" sz="1800" dirty="0" smtClean="0">
                <a:solidFill>
                  <a:schemeClr val="bg1"/>
                </a:solidFill>
              </a:rPr>
              <a:t>Think about the keywords you use in the Library Catalogue, in database searching, or in Google/Google Scholar</a:t>
            </a:r>
          </a:p>
          <a:p>
            <a:pPr eaLnBrk="1" hangingPunct="1"/>
            <a:r>
              <a:rPr lang="en-GB" sz="1800" dirty="0" smtClean="0">
                <a:solidFill>
                  <a:schemeClr val="bg1"/>
                </a:solidFill>
              </a:rPr>
              <a:t>Alternative words – lift/elevator; colour/</a:t>
            </a:r>
            <a:r>
              <a:rPr lang="en-GB" sz="1800" dirty="0" err="1" smtClean="0">
                <a:solidFill>
                  <a:schemeClr val="bg1"/>
                </a:solidFill>
              </a:rPr>
              <a:t>color</a:t>
            </a:r>
            <a:endParaRPr lang="en-GB" sz="18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GB" sz="1800" dirty="0" smtClean="0">
                <a:solidFill>
                  <a:schemeClr val="bg1"/>
                </a:solidFill>
              </a:rPr>
              <a:t>Note tips such as truncation: </a:t>
            </a:r>
            <a:r>
              <a:rPr lang="en-GB" sz="1800" dirty="0" err="1" smtClean="0">
                <a:solidFill>
                  <a:schemeClr val="bg1"/>
                </a:solidFill>
              </a:rPr>
              <a:t>hous</a:t>
            </a:r>
            <a:r>
              <a:rPr lang="en-GB" sz="1800" dirty="0" smtClean="0">
                <a:solidFill>
                  <a:schemeClr val="bg1"/>
                </a:solidFill>
              </a:rPr>
              <a:t>* will search (in most databases but not Google) for house, houses, housing etc.</a:t>
            </a:r>
          </a:p>
          <a:p>
            <a:pPr eaLnBrk="1" hangingPunct="1"/>
            <a:r>
              <a:rPr lang="en-GB" sz="1800" dirty="0" smtClean="0">
                <a:solidFill>
                  <a:schemeClr val="bg1"/>
                </a:solidFill>
              </a:rPr>
              <a:t>Watch out for punctuation such as hyphens which Google ignores but many databases treat as a separate search</a:t>
            </a:r>
          </a:p>
          <a:p>
            <a:pPr eaLnBrk="1" hangingPunct="1"/>
            <a:r>
              <a:rPr lang="en-GB" sz="1800" dirty="0" smtClean="0">
                <a:solidFill>
                  <a:schemeClr val="bg1"/>
                </a:solidFill>
              </a:rPr>
              <a:t>Use “ “ to search for phrases “fibre reinforced concrete”</a:t>
            </a:r>
          </a:p>
          <a:p>
            <a:pPr eaLnBrk="1" hangingPunct="1"/>
            <a:r>
              <a:rPr lang="en-GB" sz="1800" dirty="0" smtClean="0">
                <a:solidFill>
                  <a:schemeClr val="bg1"/>
                </a:solidFill>
              </a:rPr>
              <a:t>Related keywords: standards, regulations, </a:t>
            </a:r>
            <a:r>
              <a:rPr lang="en-GB" sz="1800" smtClean="0">
                <a:solidFill>
                  <a:schemeClr val="bg1"/>
                </a:solidFill>
              </a:rPr>
              <a:t>legal framework</a:t>
            </a:r>
            <a:endParaRPr lang="en-GB" sz="18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GB" sz="1800" dirty="0" smtClean="0">
                <a:solidFill>
                  <a:schemeClr val="bg1"/>
                </a:solidFill>
              </a:rPr>
              <a:t>If you’re finding too much, narrow down your search</a:t>
            </a:r>
          </a:p>
          <a:p>
            <a:pPr eaLnBrk="1" hangingPunct="1"/>
            <a:r>
              <a:rPr lang="en-GB" sz="1800" dirty="0" smtClean="0">
                <a:solidFill>
                  <a:schemeClr val="bg1"/>
                </a:solidFill>
              </a:rPr>
              <a:t>If you’re finding too little, broaden your search out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0"/>
            <a:ext cx="3754388" cy="2808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22">
            <a:extLst>
              <a:ext uri="{FF2B5EF4-FFF2-40B4-BE49-F238E27FC236}">
                <a16:creationId xmlns:a16="http://schemas.microsoft.com/office/drawing/2014/main" id="{E63E3581-10E1-4073-944D-F8E146E171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37312"/>
            <a:ext cx="1592381" cy="56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79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2">
            <a:extLst>
              <a:ext uri="{FF2B5EF4-FFF2-40B4-BE49-F238E27FC236}">
                <a16:creationId xmlns:a16="http://schemas.microsoft.com/office/drawing/2014/main" id="{E63E3581-10E1-4073-944D-F8E146E171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37312"/>
            <a:ext cx="1592381" cy="56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0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45268" y="2901342"/>
            <a:ext cx="6264696" cy="1224136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FF00"/>
                </a:solidFill>
              </a:rPr>
              <a:t>Risk assessment of OSH factors in the </a:t>
            </a:r>
            <a:r>
              <a:rPr lang="en-GB" sz="2800" dirty="0" smtClean="0">
                <a:solidFill>
                  <a:srgbClr val="FFFF00"/>
                </a:solidFill>
              </a:rPr>
              <a:t>building industry in Lithuania</a:t>
            </a:r>
            <a:endParaRPr lang="en-GB" sz="2800" dirty="0">
              <a:solidFill>
                <a:srgbClr val="FFFF00"/>
              </a:solidFill>
            </a:endParaRPr>
          </a:p>
        </p:txBody>
      </p:sp>
      <p:pic>
        <p:nvPicPr>
          <p:cNvPr id="3" name="Afbeelding 22">
            <a:extLst>
              <a:ext uri="{FF2B5EF4-FFF2-40B4-BE49-F238E27FC236}">
                <a16:creationId xmlns:a16="http://schemas.microsoft.com/office/drawing/2014/main" id="{E63E3581-10E1-4073-944D-F8E146E171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37312"/>
            <a:ext cx="1592381" cy="56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04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1245268" y="2901342"/>
            <a:ext cx="6264696" cy="1224136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FF00"/>
                </a:solidFill>
              </a:rPr>
              <a:t>Risk assessment of OSH factors in the </a:t>
            </a:r>
            <a:r>
              <a:rPr lang="en-GB" sz="2800" dirty="0" smtClean="0">
                <a:solidFill>
                  <a:srgbClr val="FFFF00"/>
                </a:solidFill>
              </a:rPr>
              <a:t>building industry in Lithuania</a:t>
            </a:r>
            <a:endParaRPr lang="en-GB" sz="2800" dirty="0">
              <a:solidFill>
                <a:srgbClr val="FFFF00"/>
              </a:solidFill>
            </a:endParaRPr>
          </a:p>
        </p:txBody>
      </p:sp>
      <p:cxnSp>
        <p:nvCxnSpPr>
          <p:cNvPr id="4" name="Straight Arrow Connector 3"/>
          <p:cNvCxnSpPr>
            <a:endCxn id="15" idx="0"/>
          </p:cNvCxnSpPr>
          <p:nvPr/>
        </p:nvCxnSpPr>
        <p:spPr>
          <a:xfrm flipH="1">
            <a:off x="2597596" y="3987849"/>
            <a:ext cx="555460" cy="889058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453183" y="5037588"/>
            <a:ext cx="1492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Lithuania*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87539" y="4876907"/>
            <a:ext cx="1820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construction </a:t>
            </a:r>
          </a:p>
        </p:txBody>
      </p:sp>
      <p:cxnSp>
        <p:nvCxnSpPr>
          <p:cNvPr id="19" name="Straight Arrow Connector 18"/>
          <p:cNvCxnSpPr>
            <a:endCxn id="5" idx="0"/>
          </p:cNvCxnSpPr>
          <p:nvPr/>
        </p:nvCxnSpPr>
        <p:spPr>
          <a:xfrm>
            <a:off x="5737641" y="3929156"/>
            <a:ext cx="461900" cy="1108432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971645" y="2063943"/>
            <a:ext cx="1857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chronological</a:t>
            </a:r>
            <a:endParaRPr lang="en-GB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2875411" y="1602278"/>
            <a:ext cx="4013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occupational safety and health</a:t>
            </a:r>
            <a:endParaRPr lang="en-GB" sz="2400" dirty="0"/>
          </a:p>
        </p:txBody>
      </p:sp>
      <p:cxnSp>
        <p:nvCxnSpPr>
          <p:cNvPr id="36" name="Straight Arrow Connector 35"/>
          <p:cNvCxnSpPr>
            <a:endCxn id="35" idx="2"/>
          </p:cNvCxnSpPr>
          <p:nvPr/>
        </p:nvCxnSpPr>
        <p:spPr>
          <a:xfrm flipV="1">
            <a:off x="4747620" y="2063943"/>
            <a:ext cx="134302" cy="1053423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005804" y="4252539"/>
            <a:ext cx="1774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geographical</a:t>
            </a:r>
            <a:endParaRPr lang="en-GB" sz="2400" dirty="0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7509964" y="3513410"/>
            <a:ext cx="334000" cy="870482"/>
          </a:xfrm>
          <a:prstGeom prst="bentConnector2">
            <a:avLst/>
          </a:prstGeom>
          <a:ln w="38100">
            <a:solidFill>
              <a:schemeClr val="accent4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49"/>
          <p:cNvCxnSpPr/>
          <p:nvPr/>
        </p:nvCxnSpPr>
        <p:spPr>
          <a:xfrm flipV="1">
            <a:off x="7509964" y="2477474"/>
            <a:ext cx="478016" cy="1035936"/>
          </a:xfrm>
          <a:prstGeom prst="bentConnector2">
            <a:avLst/>
          </a:prstGeom>
          <a:ln w="38100">
            <a:solidFill>
              <a:schemeClr val="accent4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95535" y="2246641"/>
            <a:ext cx="2134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risk assessment</a:t>
            </a:r>
            <a:endParaRPr lang="en-GB" sz="2400" dirty="0"/>
          </a:p>
        </p:txBody>
      </p:sp>
      <p:cxnSp>
        <p:nvCxnSpPr>
          <p:cNvPr id="47" name="Straight Arrow Connector 46"/>
          <p:cNvCxnSpPr/>
          <p:nvPr/>
        </p:nvCxnSpPr>
        <p:spPr>
          <a:xfrm flipH="1" flipV="1">
            <a:off x="1470424" y="2636912"/>
            <a:ext cx="612900" cy="480454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Afbeelding 22">
            <a:extLst>
              <a:ext uri="{FF2B5EF4-FFF2-40B4-BE49-F238E27FC236}">
                <a16:creationId xmlns:a16="http://schemas.microsoft.com/office/drawing/2014/main" id="{E63E3581-10E1-4073-944D-F8E146E171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37312"/>
            <a:ext cx="1592381" cy="56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05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1245268" y="2901342"/>
            <a:ext cx="6264696" cy="1224136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FF00"/>
                </a:solidFill>
              </a:rPr>
              <a:t>Risk assessment of OSH factors in the </a:t>
            </a:r>
            <a:r>
              <a:rPr lang="en-GB" sz="2800" dirty="0" smtClean="0">
                <a:solidFill>
                  <a:srgbClr val="FFFF00"/>
                </a:solidFill>
              </a:rPr>
              <a:t>building industry in Lithuania</a:t>
            </a:r>
            <a:endParaRPr lang="en-GB" sz="2800" dirty="0">
              <a:solidFill>
                <a:srgbClr val="FFFF00"/>
              </a:solidFill>
            </a:endParaRPr>
          </a:p>
        </p:txBody>
      </p:sp>
      <p:cxnSp>
        <p:nvCxnSpPr>
          <p:cNvPr id="4" name="Straight Arrow Connector 3"/>
          <p:cNvCxnSpPr>
            <a:endCxn id="15" idx="0"/>
          </p:cNvCxnSpPr>
          <p:nvPr/>
        </p:nvCxnSpPr>
        <p:spPr>
          <a:xfrm flipH="1">
            <a:off x="2597596" y="3987849"/>
            <a:ext cx="555460" cy="889058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453183" y="5037588"/>
            <a:ext cx="1492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Lithuania*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87539" y="4876907"/>
            <a:ext cx="1820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construction </a:t>
            </a:r>
          </a:p>
        </p:txBody>
      </p:sp>
      <p:cxnSp>
        <p:nvCxnSpPr>
          <p:cNvPr id="18" name="Straight Arrow Connector 17"/>
          <p:cNvCxnSpPr>
            <a:endCxn id="3" idx="0"/>
          </p:cNvCxnSpPr>
          <p:nvPr/>
        </p:nvCxnSpPr>
        <p:spPr>
          <a:xfrm flipH="1">
            <a:off x="2083324" y="5238318"/>
            <a:ext cx="329515" cy="86307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5" idx="0"/>
          </p:cNvCxnSpPr>
          <p:nvPr/>
        </p:nvCxnSpPr>
        <p:spPr>
          <a:xfrm>
            <a:off x="5737641" y="3929156"/>
            <a:ext cx="461900" cy="1108432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971645" y="2063943"/>
            <a:ext cx="1857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chronological</a:t>
            </a:r>
            <a:endParaRPr lang="en-GB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1646969" y="476672"/>
            <a:ext cx="2339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health and safety</a:t>
            </a:r>
            <a:endParaRPr lang="en-GB" sz="2400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3739507" y="938337"/>
            <a:ext cx="936105" cy="663942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875411" y="1602278"/>
            <a:ext cx="4013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occupational safety and health</a:t>
            </a:r>
            <a:endParaRPr lang="en-GB" sz="2400" dirty="0"/>
          </a:p>
        </p:txBody>
      </p:sp>
      <p:cxnSp>
        <p:nvCxnSpPr>
          <p:cNvPr id="36" name="Straight Arrow Connector 35"/>
          <p:cNvCxnSpPr>
            <a:endCxn id="35" idx="2"/>
          </p:cNvCxnSpPr>
          <p:nvPr/>
        </p:nvCxnSpPr>
        <p:spPr>
          <a:xfrm flipV="1">
            <a:off x="4747620" y="2063943"/>
            <a:ext cx="134302" cy="1053423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005804" y="4252539"/>
            <a:ext cx="1774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geographical</a:t>
            </a:r>
            <a:endParaRPr lang="en-GB" sz="2400" dirty="0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7509964" y="3513410"/>
            <a:ext cx="334000" cy="870482"/>
          </a:xfrm>
          <a:prstGeom prst="bentConnector2">
            <a:avLst/>
          </a:prstGeom>
          <a:ln w="38100">
            <a:solidFill>
              <a:schemeClr val="accent4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142201" y="6101388"/>
            <a:ext cx="18822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/>
              <a:t>civil engineering</a:t>
            </a:r>
          </a:p>
        </p:txBody>
      </p:sp>
      <p:cxnSp>
        <p:nvCxnSpPr>
          <p:cNvPr id="33" name="Straight Arrow Connector 49"/>
          <p:cNvCxnSpPr/>
          <p:nvPr/>
        </p:nvCxnSpPr>
        <p:spPr>
          <a:xfrm flipV="1">
            <a:off x="7509964" y="2477474"/>
            <a:ext cx="478016" cy="1035936"/>
          </a:xfrm>
          <a:prstGeom prst="bentConnector2">
            <a:avLst/>
          </a:prstGeom>
          <a:ln w="38100">
            <a:solidFill>
              <a:schemeClr val="accent4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5179667" y="1031719"/>
            <a:ext cx="31642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 smtClean="0"/>
              <a:t>occupational safety &amp; health</a:t>
            </a:r>
          </a:p>
          <a:p>
            <a:pPr algn="ctr"/>
            <a:r>
              <a:rPr lang="en-GB" sz="2000" dirty="0" smtClean="0"/>
              <a:t>OSH</a:t>
            </a:r>
            <a:endParaRPr lang="en-GB" sz="2000" dirty="0"/>
          </a:p>
        </p:txBody>
      </p:sp>
      <p:sp>
        <p:nvSpPr>
          <p:cNvPr id="45" name="Rectangle 44"/>
          <p:cNvSpPr/>
          <p:nvPr/>
        </p:nvSpPr>
        <p:spPr>
          <a:xfrm>
            <a:off x="764163" y="831664"/>
            <a:ext cx="17656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 smtClean="0"/>
              <a:t>health &amp; safety</a:t>
            </a:r>
            <a:endParaRPr lang="en-GB" sz="2000" dirty="0"/>
          </a:p>
        </p:txBody>
      </p:sp>
      <p:sp>
        <p:nvSpPr>
          <p:cNvPr id="46" name="TextBox 45"/>
          <p:cNvSpPr txBox="1"/>
          <p:nvPr/>
        </p:nvSpPr>
        <p:spPr>
          <a:xfrm>
            <a:off x="395535" y="2246641"/>
            <a:ext cx="2134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risk assessment</a:t>
            </a:r>
            <a:endParaRPr lang="en-GB" sz="2400" dirty="0"/>
          </a:p>
        </p:txBody>
      </p:sp>
      <p:cxnSp>
        <p:nvCxnSpPr>
          <p:cNvPr id="47" name="Straight Arrow Connector 46"/>
          <p:cNvCxnSpPr/>
          <p:nvPr/>
        </p:nvCxnSpPr>
        <p:spPr>
          <a:xfrm flipH="1" flipV="1">
            <a:off x="1470424" y="2636912"/>
            <a:ext cx="612900" cy="480454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945625" y="1436782"/>
            <a:ext cx="6503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 smtClean="0"/>
              <a:t>risks</a:t>
            </a:r>
            <a:endParaRPr lang="en-GB" sz="2000" dirty="0"/>
          </a:p>
        </p:txBody>
      </p:sp>
      <p:cxnSp>
        <p:nvCxnSpPr>
          <p:cNvPr id="53" name="Straight Arrow Connector 52"/>
          <p:cNvCxnSpPr>
            <a:endCxn id="52" idx="2"/>
          </p:cNvCxnSpPr>
          <p:nvPr/>
        </p:nvCxnSpPr>
        <p:spPr>
          <a:xfrm flipH="1" flipV="1">
            <a:off x="1270811" y="1836892"/>
            <a:ext cx="95922" cy="457883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1415449" y="2046586"/>
            <a:ext cx="19947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 smtClean="0"/>
              <a:t>risk management</a:t>
            </a:r>
            <a:endParaRPr lang="en-GB" sz="2000" dirty="0"/>
          </a:p>
        </p:txBody>
      </p:sp>
      <p:sp>
        <p:nvSpPr>
          <p:cNvPr id="60" name="Rectangle 59"/>
          <p:cNvSpPr/>
          <p:nvPr/>
        </p:nvSpPr>
        <p:spPr>
          <a:xfrm>
            <a:off x="2597596" y="5274693"/>
            <a:ext cx="23966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 smtClean="0"/>
              <a:t>“construction sector”</a:t>
            </a:r>
          </a:p>
          <a:p>
            <a:pPr algn="ctr"/>
            <a:r>
              <a:rPr lang="en-GB" sz="2000" dirty="0" smtClean="0"/>
              <a:t>“building sector”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20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48880"/>
            <a:ext cx="63341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60101" y="1461757"/>
            <a:ext cx="1367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err="1" smtClean="0"/>
              <a:t>behavior</a:t>
            </a:r>
            <a:endParaRPr lang="en-GB" sz="24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2123728" y="1923422"/>
            <a:ext cx="504056" cy="785499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35896" y="964178"/>
            <a:ext cx="12121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migrant</a:t>
            </a:r>
          </a:p>
          <a:p>
            <a:pPr algn="ctr"/>
            <a:r>
              <a:rPr lang="en-GB" sz="2400" dirty="0" smtClean="0"/>
              <a:t>foreign</a:t>
            </a:r>
            <a:endParaRPr lang="en-GB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4644008" y="1795175"/>
            <a:ext cx="574774" cy="841737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362328" y="968653"/>
            <a:ext cx="151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workforce</a:t>
            </a:r>
            <a:endParaRPr lang="en-GB" sz="2400" dirty="0"/>
          </a:p>
        </p:txBody>
      </p:sp>
      <p:cxnSp>
        <p:nvCxnSpPr>
          <p:cNvPr id="14" name="Straight Arrow Connector 13"/>
          <p:cNvCxnSpPr>
            <a:endCxn id="13" idx="2"/>
          </p:cNvCxnSpPr>
          <p:nvPr/>
        </p:nvCxnSpPr>
        <p:spPr>
          <a:xfrm flipV="1">
            <a:off x="6588224" y="1430318"/>
            <a:ext cx="534088" cy="1206594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534496" y="4221088"/>
            <a:ext cx="34804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U.K.</a:t>
            </a:r>
          </a:p>
          <a:p>
            <a:pPr algn="ctr"/>
            <a:r>
              <a:rPr lang="en-GB" sz="2400" dirty="0" smtClean="0"/>
              <a:t>United Kingdom</a:t>
            </a:r>
          </a:p>
          <a:p>
            <a:pPr algn="ctr"/>
            <a:r>
              <a:rPr lang="en-GB" sz="2400" dirty="0" smtClean="0"/>
              <a:t>GB / G.B. / Great Britain</a:t>
            </a:r>
            <a:endParaRPr lang="en-GB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96498" y="183822"/>
            <a:ext cx="15231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challenges</a:t>
            </a:r>
          </a:p>
          <a:p>
            <a:pPr algn="ctr"/>
            <a:r>
              <a:rPr lang="en-GB" sz="2000" dirty="0" smtClean="0"/>
              <a:t>Intervention</a:t>
            </a:r>
          </a:p>
          <a:p>
            <a:pPr algn="ctr"/>
            <a:r>
              <a:rPr lang="en-GB" sz="2000" dirty="0" smtClean="0"/>
              <a:t>strategy</a:t>
            </a:r>
            <a:endParaRPr lang="en-GB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2555776" y="4134271"/>
            <a:ext cx="1249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building</a:t>
            </a:r>
            <a:endParaRPr lang="en-GB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91066" y="4826769"/>
            <a:ext cx="27045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“construction industry”</a:t>
            </a:r>
          </a:p>
          <a:p>
            <a:pPr algn="ctr"/>
            <a:r>
              <a:rPr lang="en-GB" sz="2000" dirty="0" smtClean="0"/>
              <a:t>“building industry”</a:t>
            </a:r>
            <a:endParaRPr lang="en-GB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2343237" y="276154"/>
            <a:ext cx="1109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culture</a:t>
            </a:r>
            <a:endParaRPr lang="en-GB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3056856" y="5721544"/>
            <a:ext cx="1609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case studies</a:t>
            </a:r>
            <a:endParaRPr lang="en-GB" sz="2000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3923928" y="3777630"/>
            <a:ext cx="924160" cy="2013118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3131840" y="3429000"/>
            <a:ext cx="160997" cy="792088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1619672" y="3429000"/>
            <a:ext cx="1664568" cy="144016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444209" y="3501008"/>
            <a:ext cx="576063" cy="72008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3419872" y="620688"/>
            <a:ext cx="648073" cy="432048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2123728" y="691653"/>
            <a:ext cx="504058" cy="770104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013519" y="6237312"/>
            <a:ext cx="3831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London / Birmingham / Glasgow</a:t>
            </a:r>
            <a:endParaRPr lang="en-GB" sz="2000" dirty="0"/>
          </a:p>
        </p:txBody>
      </p:sp>
      <p:cxnSp>
        <p:nvCxnSpPr>
          <p:cNvPr id="43" name="Straight Arrow Connector 42"/>
          <p:cNvCxnSpPr>
            <a:endCxn id="42" idx="0"/>
          </p:cNvCxnSpPr>
          <p:nvPr/>
        </p:nvCxnSpPr>
        <p:spPr>
          <a:xfrm flipH="1">
            <a:off x="6929268" y="5421417"/>
            <a:ext cx="193044" cy="815895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386008" y="5180712"/>
            <a:ext cx="5709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law</a:t>
            </a:r>
            <a:endParaRPr lang="en-GB" sz="2000" dirty="0"/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2405935" y="4509120"/>
            <a:ext cx="443697" cy="36004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362328" y="276153"/>
            <a:ext cx="1983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labour / </a:t>
            </a:r>
            <a:r>
              <a:rPr lang="en-GB" sz="2400" dirty="0" err="1" smtClean="0"/>
              <a:t>labor</a:t>
            </a:r>
            <a:endParaRPr lang="en-GB" sz="2400" dirty="0"/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7078758" y="691653"/>
            <a:ext cx="195957" cy="361083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4386009" y="4797152"/>
            <a:ext cx="185991" cy="474438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09" name="Elbow Connector 37908"/>
          <p:cNvCxnSpPr>
            <a:stCxn id="37890" idx="1"/>
          </p:cNvCxnSpPr>
          <p:nvPr/>
        </p:nvCxnSpPr>
        <p:spPr>
          <a:xfrm rot="10800000">
            <a:off x="611560" y="1199485"/>
            <a:ext cx="936104" cy="1863770"/>
          </a:xfrm>
          <a:prstGeom prst="bentConnector2">
            <a:avLst/>
          </a:prstGeom>
          <a:ln w="38100">
            <a:solidFill>
              <a:schemeClr val="accent4">
                <a:lumMod val="7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Afbeelding 22">
            <a:extLst>
              <a:ext uri="{FF2B5EF4-FFF2-40B4-BE49-F238E27FC236}">
                <a16:creationId xmlns:a16="http://schemas.microsoft.com/office/drawing/2014/main" id="{E63E3581-10E1-4073-944D-F8E146E171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37312"/>
            <a:ext cx="1592381" cy="56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51777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539750" y="2781300"/>
            <a:ext cx="8229600" cy="36290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GB" sz="1800" dirty="0" smtClean="0"/>
              <a:t>Think about the keywords you use in the Library Catalogue, in database searching, or in Google/Google Scholar</a:t>
            </a:r>
          </a:p>
          <a:p>
            <a:pPr eaLnBrk="1" hangingPunct="1"/>
            <a:r>
              <a:rPr lang="en-GB" sz="1800" dirty="0" smtClean="0"/>
              <a:t>Alternative words – lift/elevator; colour/</a:t>
            </a:r>
            <a:r>
              <a:rPr lang="en-GB" sz="1800" dirty="0" err="1" smtClean="0"/>
              <a:t>color</a:t>
            </a:r>
            <a:endParaRPr lang="en-GB" sz="1800" dirty="0" smtClean="0"/>
          </a:p>
          <a:p>
            <a:pPr eaLnBrk="1" hangingPunct="1"/>
            <a:r>
              <a:rPr lang="en-GB" sz="1800" dirty="0" smtClean="0"/>
              <a:t>Note tips such as truncation: </a:t>
            </a:r>
            <a:r>
              <a:rPr lang="en-GB" sz="1800" dirty="0" err="1" smtClean="0"/>
              <a:t>outsourc</a:t>
            </a:r>
            <a:r>
              <a:rPr lang="en-GB" sz="1800" dirty="0" smtClean="0"/>
              <a:t>* will search (in most databases but not Google) for outsource, outsourced, outsourcing etc.</a:t>
            </a:r>
          </a:p>
          <a:p>
            <a:pPr eaLnBrk="1" hangingPunct="1"/>
            <a:r>
              <a:rPr lang="en-GB" sz="1800" dirty="0" smtClean="0"/>
              <a:t>Watch out for punctuation such as hyphens which Google ignores but many databases treat as a separate search</a:t>
            </a:r>
          </a:p>
          <a:p>
            <a:pPr eaLnBrk="1" hangingPunct="1"/>
            <a:r>
              <a:rPr lang="en-GB" sz="1800" dirty="0" smtClean="0"/>
              <a:t>Use “ ” to search for phrases “health and safety”</a:t>
            </a:r>
          </a:p>
          <a:p>
            <a:pPr eaLnBrk="1" hangingPunct="1"/>
            <a:r>
              <a:rPr lang="en-GB" sz="1800" dirty="0" smtClean="0"/>
              <a:t>Related keywords: construction, building, civil engineering</a:t>
            </a:r>
          </a:p>
          <a:p>
            <a:pPr eaLnBrk="1" hangingPunct="1"/>
            <a:r>
              <a:rPr lang="en-GB" sz="1800" dirty="0" smtClean="0"/>
              <a:t>If you’re finding too much, narrow down your search</a:t>
            </a:r>
          </a:p>
          <a:p>
            <a:pPr eaLnBrk="1" hangingPunct="1"/>
            <a:r>
              <a:rPr lang="en-GB" sz="1800" dirty="0" smtClean="0"/>
              <a:t>If you’re finding too little, broaden your search out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4" t="15901" r="12174" b="12051"/>
          <a:stretch/>
        </p:blipFill>
        <p:spPr bwMode="auto">
          <a:xfrm>
            <a:off x="2339752" y="21033"/>
            <a:ext cx="3810082" cy="2830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Afbeelding 22">
            <a:extLst>
              <a:ext uri="{FF2B5EF4-FFF2-40B4-BE49-F238E27FC236}">
                <a16:creationId xmlns:a16="http://schemas.microsoft.com/office/drawing/2014/main" id="{E63E3581-10E1-4073-944D-F8E146E171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37312"/>
            <a:ext cx="1592381" cy="56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4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172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2060" y="2535422"/>
            <a:ext cx="7632772" cy="87598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600" dirty="0"/>
              <a:t>JOIN US ONLINE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@</a:t>
            </a:r>
            <a:r>
              <a:rPr lang="en-GB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uoplibrary</a:t>
            </a:r>
            <a:endParaRPr lang="en-GB" sz="3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0" b="13857"/>
          <a:stretch/>
        </p:blipFill>
        <p:spPr>
          <a:xfrm>
            <a:off x="4835736" y="1242137"/>
            <a:ext cx="3232946" cy="24003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19330" y="4413250"/>
            <a:ext cx="8045645" cy="855133"/>
            <a:chOff x="592974" y="4741333"/>
            <a:chExt cx="10727526" cy="114017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3086" y="4741333"/>
              <a:ext cx="1140177" cy="114017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8106" y="4741333"/>
              <a:ext cx="1132394" cy="114017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5610" y="4741333"/>
              <a:ext cx="1133275" cy="114017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4637" y="4741333"/>
              <a:ext cx="1139228" cy="114017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974" y="4741333"/>
              <a:ext cx="1402442" cy="114017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2484" y="4741333"/>
              <a:ext cx="2733905" cy="1140177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183481" y="232595"/>
            <a:ext cx="3562487" cy="1917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Afbeelding 22">
            <a:extLst>
              <a:ext uri="{FF2B5EF4-FFF2-40B4-BE49-F238E27FC236}">
                <a16:creationId xmlns:a16="http://schemas.microsoft.com/office/drawing/2014/main" id="{E63E3581-10E1-4073-944D-F8E146E1713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31" y="540913"/>
            <a:ext cx="3535055" cy="1258071"/>
          </a:xfrm>
          <a:prstGeom prst="rect">
            <a:avLst/>
          </a:prstGeom>
        </p:spPr>
      </p:pic>
      <p:sp>
        <p:nvSpPr>
          <p:cNvPr id="4" name="Rectangle 3">
            <a:hlinkClick r:id="rId10"/>
          </p:cNvPr>
          <p:cNvSpPr/>
          <p:nvPr/>
        </p:nvSpPr>
        <p:spPr>
          <a:xfrm>
            <a:off x="419330" y="4369340"/>
            <a:ext cx="1160333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hlinkClick r:id="rId11"/>
          </p:cNvPr>
          <p:cNvSpPr/>
          <p:nvPr/>
        </p:nvSpPr>
        <p:spPr>
          <a:xfrm>
            <a:off x="1601720" y="4373455"/>
            <a:ext cx="1160333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hlinkClick r:id="rId12"/>
          </p:cNvPr>
          <p:cNvSpPr/>
          <p:nvPr/>
        </p:nvSpPr>
        <p:spPr>
          <a:xfrm>
            <a:off x="2762053" y="4369340"/>
            <a:ext cx="1160333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hlinkClick r:id="rId13"/>
          </p:cNvPr>
          <p:cNvSpPr/>
          <p:nvPr/>
        </p:nvSpPr>
        <p:spPr>
          <a:xfrm>
            <a:off x="3930628" y="4369340"/>
            <a:ext cx="2335921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hlinkClick r:id="rId14"/>
          </p:cNvPr>
          <p:cNvSpPr/>
          <p:nvPr/>
        </p:nvSpPr>
        <p:spPr>
          <a:xfrm>
            <a:off x="6283188" y="4369340"/>
            <a:ext cx="1160333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hlinkClick r:id="rId15"/>
          </p:cNvPr>
          <p:cNvSpPr/>
          <p:nvPr/>
        </p:nvSpPr>
        <p:spPr>
          <a:xfrm>
            <a:off x="7443521" y="4369340"/>
            <a:ext cx="1160333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00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539750" y="2781300"/>
            <a:ext cx="8229600" cy="36290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GB" sz="1800" dirty="0" smtClean="0"/>
              <a:t>Think about the keywords you use in the Library Catalogue, in database searching, or in Google/Google Scholar</a:t>
            </a:r>
          </a:p>
          <a:p>
            <a:pPr eaLnBrk="1" hangingPunct="1"/>
            <a:r>
              <a:rPr lang="en-GB" sz="1800" dirty="0" smtClean="0"/>
              <a:t>Alternative words – lift/elevator; colour/</a:t>
            </a:r>
            <a:r>
              <a:rPr lang="en-GB" sz="1800" dirty="0" err="1" smtClean="0"/>
              <a:t>color</a:t>
            </a:r>
            <a:endParaRPr lang="en-GB" sz="1800" dirty="0" smtClean="0"/>
          </a:p>
          <a:p>
            <a:pPr eaLnBrk="1" hangingPunct="1"/>
            <a:r>
              <a:rPr lang="en-GB" sz="1800" dirty="0" smtClean="0"/>
              <a:t>Note tips such as truncation: build* will search (in most databases but not Google) for build, building, buildings etc.</a:t>
            </a:r>
          </a:p>
          <a:p>
            <a:pPr eaLnBrk="1" hangingPunct="1"/>
            <a:r>
              <a:rPr lang="en-GB" sz="1800" dirty="0" smtClean="0"/>
              <a:t>Watch out for punctuation such as hyphens which Google ignores but many databases treat as a separate search</a:t>
            </a:r>
          </a:p>
          <a:p>
            <a:pPr eaLnBrk="1" hangingPunct="1"/>
            <a:r>
              <a:rPr lang="en-GB" sz="1800" dirty="0" smtClean="0"/>
              <a:t>Use “ “ to search for phrases “construction industry”</a:t>
            </a:r>
          </a:p>
          <a:p>
            <a:pPr eaLnBrk="1" hangingPunct="1"/>
            <a:r>
              <a:rPr lang="en-GB" sz="1800" dirty="0" smtClean="0"/>
              <a:t>Related keywords: overseas, migrant, foreign</a:t>
            </a:r>
          </a:p>
          <a:p>
            <a:pPr eaLnBrk="1" hangingPunct="1"/>
            <a:r>
              <a:rPr lang="en-GB" sz="1800" dirty="0" smtClean="0"/>
              <a:t>If you’re finding too much, narrow down your search</a:t>
            </a:r>
          </a:p>
          <a:p>
            <a:pPr eaLnBrk="1" hangingPunct="1"/>
            <a:r>
              <a:rPr lang="en-GB" sz="1800" dirty="0" smtClean="0"/>
              <a:t>If you’re finding too little, broaden your search out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5" t="14877" r="11549" b="9894"/>
          <a:stretch/>
        </p:blipFill>
        <p:spPr bwMode="auto">
          <a:xfrm>
            <a:off x="2555776" y="188640"/>
            <a:ext cx="3240360" cy="2405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Afbeelding 22">
            <a:extLst>
              <a:ext uri="{FF2B5EF4-FFF2-40B4-BE49-F238E27FC236}">
                <a16:creationId xmlns:a16="http://schemas.microsoft.com/office/drawing/2014/main" id="{E63E3581-10E1-4073-944D-F8E146E171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37312"/>
            <a:ext cx="1592381" cy="56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91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2">
            <a:extLst>
              <a:ext uri="{FF2B5EF4-FFF2-40B4-BE49-F238E27FC236}">
                <a16:creationId xmlns:a16="http://schemas.microsoft.com/office/drawing/2014/main" id="{E63E3581-10E1-4073-944D-F8E146E171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37312"/>
            <a:ext cx="1592381" cy="56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64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/>
          <p:cNvSpPr txBox="1"/>
          <p:nvPr/>
        </p:nvSpPr>
        <p:spPr>
          <a:xfrm>
            <a:off x="3923928" y="2233865"/>
            <a:ext cx="2520280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Outsourcing</a:t>
            </a:r>
          </a:p>
          <a:p>
            <a:pPr algn="ctr"/>
            <a:r>
              <a:rPr lang="en-GB" sz="3200" dirty="0" smtClean="0"/>
              <a:t>technical help</a:t>
            </a:r>
          </a:p>
          <a:p>
            <a:pPr algn="ctr"/>
            <a:r>
              <a:rPr lang="en-GB" sz="3200" dirty="0" smtClean="0"/>
              <a:t>to call-centres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3" name="Afbeelding 22">
            <a:extLst>
              <a:ext uri="{FF2B5EF4-FFF2-40B4-BE49-F238E27FC236}">
                <a16:creationId xmlns:a16="http://schemas.microsoft.com/office/drawing/2014/main" id="{E63E3581-10E1-4073-944D-F8E146E171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37312"/>
            <a:ext cx="1592381" cy="56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197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2467</Words>
  <Application>Microsoft Office PowerPoint</Application>
  <PresentationFormat>On-screen Show (4:3)</PresentationFormat>
  <Paragraphs>595</Paragraphs>
  <Slides>62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7" baseType="lpstr">
      <vt:lpstr>Aero Light</vt:lpstr>
      <vt:lpstr>Arial</vt:lpstr>
      <vt:lpstr>Calibri</vt:lpstr>
      <vt:lpstr>Calibri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JOIN US ONLINE @uoplibrary</vt:lpstr>
    </vt:vector>
  </TitlesOfParts>
  <Company>University of Portsmouth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Collinson</dc:creator>
  <cp:lastModifiedBy>Timothy Collinson</cp:lastModifiedBy>
  <cp:revision>29</cp:revision>
  <cp:lastPrinted>2015-10-20T11:07:33Z</cp:lastPrinted>
  <dcterms:created xsi:type="dcterms:W3CDTF">2013-08-14T08:24:20Z</dcterms:created>
  <dcterms:modified xsi:type="dcterms:W3CDTF">2018-08-10T14:21:18Z</dcterms:modified>
</cp:coreProperties>
</file>